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520" r:id="rId5"/>
    <p:sldId id="519" r:id="rId6"/>
    <p:sldId id="412" r:id="rId7"/>
    <p:sldId id="476" r:id="rId8"/>
    <p:sldId id="498" r:id="rId9"/>
    <p:sldId id="477" r:id="rId10"/>
    <p:sldId id="478" r:id="rId11"/>
    <p:sldId id="484" r:id="rId12"/>
    <p:sldId id="481" r:id="rId13"/>
    <p:sldId id="485" r:id="rId14"/>
    <p:sldId id="486" r:id="rId15"/>
    <p:sldId id="487" r:id="rId16"/>
    <p:sldId id="488" r:id="rId17"/>
    <p:sldId id="489" r:id="rId18"/>
    <p:sldId id="417" r:id="rId19"/>
    <p:sldId id="480" r:id="rId20"/>
    <p:sldId id="521" r:id="rId21"/>
    <p:sldId id="491" r:id="rId22"/>
    <p:sldId id="490" r:id="rId23"/>
    <p:sldId id="518" r:id="rId24"/>
    <p:sldId id="492" r:id="rId25"/>
    <p:sldId id="493" r:id="rId26"/>
    <p:sldId id="494" r:id="rId27"/>
    <p:sldId id="495" r:id="rId28"/>
    <p:sldId id="496" r:id="rId29"/>
    <p:sldId id="499" r:id="rId30"/>
    <p:sldId id="500" r:id="rId31"/>
    <p:sldId id="497" r:id="rId32"/>
    <p:sldId id="501" r:id="rId33"/>
    <p:sldId id="502" r:id="rId34"/>
    <p:sldId id="504" r:id="rId35"/>
    <p:sldId id="505" r:id="rId36"/>
    <p:sldId id="506" r:id="rId37"/>
    <p:sldId id="507" r:id="rId38"/>
    <p:sldId id="508" r:id="rId39"/>
    <p:sldId id="509" r:id="rId40"/>
    <p:sldId id="510" r:id="rId41"/>
    <p:sldId id="511" r:id="rId42"/>
    <p:sldId id="512" r:id="rId43"/>
    <p:sldId id="514" r:id="rId44"/>
    <p:sldId id="513" r:id="rId45"/>
    <p:sldId id="515" r:id="rId46"/>
    <p:sldId id="516" r:id="rId47"/>
    <p:sldId id="517" r:id="rId48"/>
  </p:sldIdLst>
  <p:sldSz cx="12192000" cy="6858000"/>
  <p:notesSz cx="7010400" cy="92964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entury Gothic" panose="020B0502020202020204" pitchFamily="34" charset="0"/>
      <p:regular r:id="rId55"/>
      <p:bold r:id="rId56"/>
      <p:italic r:id="rId57"/>
      <p:boldItalic r:id="rId58"/>
    </p:embeddedFont>
    <p:embeddedFont>
      <p:font typeface="Proxima Nova" panose="020B0604020202020204" charset="0"/>
      <p:regular r:id="rId59"/>
      <p:bold r:id="rId60"/>
      <p:italic r:id="rId61"/>
      <p:boldItalic r:id="rId62"/>
    </p:embeddedFont>
    <p:embeddedFont>
      <p:font typeface="Segoe UI Light" panose="020B0502040204020203" pitchFamily="34" charset="0"/>
      <p:regular r:id="rId63"/>
      <p:bold r:id="rId64"/>
      <p:italic r:id="rId65"/>
    </p:embeddedFont>
    <p:embeddedFont>
      <p:font typeface="Segoe UI Semibold" panose="020B0702040204020203" pitchFamily="34" charset="0"/>
      <p:regular r:id="rId66"/>
      <p:bold r:id="rId67"/>
      <p:italic r:id="rId68"/>
      <p:boldItalic r:id="rId69"/>
    </p:embeddedFont>
    <p:embeddedFont>
      <p:font typeface="Segoe UI Semilight" panose="020B0402040204020203" pitchFamily="34" charset="0"/>
      <p:regular r:id="rId70"/>
      <p:italic r:id="rId71"/>
    </p:embeddedFont>
    <p:embeddedFont>
      <p:font typeface="Signika" panose="020B0604020202020204" charset="0"/>
      <p:regular r:id="rId72"/>
      <p:bold r:id="rId73"/>
    </p:embeddedFont>
    <p:embeddedFont>
      <p:font typeface="Source Sans Pro" panose="020B0503030403020204" pitchFamily="34" charset="0"/>
      <p:regular r:id="rId74"/>
      <p:bold r:id="rId75"/>
      <p:italic r:id="rId76"/>
      <p:boldItalic r:id="rId77"/>
    </p:embeddedFont>
    <p:embeddedFont>
      <p:font typeface="Source Sans Pro ExtraLight" panose="020B0303030403020204" pitchFamily="34" charset="0"/>
      <p:regular r:id="rId78"/>
      <p:italic r:id="rId79"/>
    </p:embeddedFont>
    <p:embeddedFont>
      <p:font typeface="Source Sans Pro Light" panose="020B0403030403020204" pitchFamily="34" charset="0"/>
      <p:regular r:id="rId80"/>
      <p:italic r:id="rId81"/>
    </p:embeddedFont>
    <p:embeddedFont>
      <p:font typeface="Source Sans Pro Semibold" panose="020B0603030403020204" pitchFamily="34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FMT" id="{6844A941-F5BF-4158-AD6D-BE99E4F7BD13}">
          <p14:sldIdLst>
            <p14:sldId id="520"/>
            <p14:sldId id="519"/>
            <p14:sldId id="412"/>
            <p14:sldId id="476"/>
            <p14:sldId id="498"/>
            <p14:sldId id="477"/>
            <p14:sldId id="478"/>
            <p14:sldId id="484"/>
            <p14:sldId id="481"/>
            <p14:sldId id="485"/>
            <p14:sldId id="486"/>
            <p14:sldId id="487"/>
            <p14:sldId id="488"/>
            <p14:sldId id="489"/>
            <p14:sldId id="417"/>
            <p14:sldId id="480"/>
            <p14:sldId id="521"/>
            <p14:sldId id="491"/>
            <p14:sldId id="490"/>
            <p14:sldId id="518"/>
            <p14:sldId id="492"/>
            <p14:sldId id="493"/>
            <p14:sldId id="494"/>
            <p14:sldId id="495"/>
            <p14:sldId id="496"/>
            <p14:sldId id="499"/>
            <p14:sldId id="500"/>
            <p14:sldId id="497"/>
            <p14:sldId id="501"/>
            <p14:sldId id="502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4"/>
            <p14:sldId id="513"/>
            <p14:sldId id="515"/>
            <p14:sldId id="516"/>
            <p14:sldId id="5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hmi Lee" initials="SL" lastIdx="1" clrIdx="0">
    <p:extLst>
      <p:ext uri="{19B8F6BF-5375-455C-9EA6-DF929625EA0E}">
        <p15:presenceInfo xmlns:p15="http://schemas.microsoft.com/office/powerpoint/2012/main" userId="S-1-5-21-3538069905-1649918665-963605510-53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E51"/>
    <a:srgbClr val="14AEC8"/>
    <a:srgbClr val="1A7282"/>
    <a:srgbClr val="1E2537"/>
    <a:srgbClr val="154A53"/>
    <a:srgbClr val="30E3CF"/>
    <a:srgbClr val="E3CA97"/>
    <a:srgbClr val="0BA7C3"/>
    <a:srgbClr val="013B44"/>
    <a:srgbClr val="7D66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75309" autoAdjust="0"/>
  </p:normalViewPr>
  <p:slideViewPr>
    <p:cSldViewPr snapToGrid="0">
      <p:cViewPr varScale="1">
        <p:scale>
          <a:sx n="65" d="100"/>
          <a:sy n="65" d="100"/>
        </p:scale>
        <p:origin x="167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08" y="11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6" Type="http://schemas.openxmlformats.org/officeDocument/2006/relationships/font" Target="fonts/font26.fntdata"/><Relationship Id="rId84" Type="http://schemas.openxmlformats.org/officeDocument/2006/relationships/font" Target="fonts/font34.fntdata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2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1.fntdata"/><Relationship Id="rId82" Type="http://schemas.openxmlformats.org/officeDocument/2006/relationships/font" Target="fonts/font32.fntdata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85" Type="http://schemas.openxmlformats.org/officeDocument/2006/relationships/font" Target="fonts/font3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font" Target="fonts/font33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font" Target="fonts/font31.fntdata"/><Relationship Id="rId86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15DD0205-CCE0-4338-805F-38F5703FFC8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4AEFBA3B-674D-4921-BE9B-B2DE52CFBA69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38019933-E2EF-4FB2-99C5-DBAD961EE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blimetext.com/3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72&amp;v=XWe4iohhmI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 Requirements:</a:t>
            </a:r>
            <a:br>
              <a:rPr lang="en-US" sz="1050" dirty="0"/>
            </a:b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Your laptop. (Note: a netbook or tablet is NOT a substitute!)</a:t>
            </a:r>
            <a:br>
              <a:rPr lang="en-US" sz="1050" dirty="0"/>
            </a:b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modern browser such as Chrome or Firefox installed.</a:t>
            </a:r>
            <a:br>
              <a:rPr lang="en-US" sz="1050" dirty="0"/>
            </a:b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text editor. We recommend Sublime Text 3 (It's free and available for Mac/PC/Linux - </a:t>
            </a:r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www.sublimetext.com/3"/>
              </a:rPr>
              <a:t>http://www.sublimetext.com/3</a:t>
            </a: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9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82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&lt;script&gt;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document.getElementById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('meow').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innerHTML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'Hello there';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&lt;/script&gt;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80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5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3555C"/>
                </a:solidFill>
                <a:highlight>
                  <a:srgbClr val="FFFFFF"/>
                </a:highlight>
              </a:rPr>
              <a:t>Source: </a:t>
            </a:r>
            <a:r>
              <a:rPr lang="en-US" sz="1200" dirty="0">
                <a:solidFill>
                  <a:srgbClr val="F9B8BB"/>
                </a:solidFill>
                <a:highlight>
                  <a:srgbClr val="FFFFFF"/>
                </a:highlight>
              </a:rPr>
              <a:t>Harvard Students Making Sandwich: CS 50 Algorithm Intro</a:t>
            </a: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9B8BB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https://www.youtube.com/watch?time_continue=172&amp;v=XWe4iohhmIw</a:t>
            </a:r>
            <a:r>
              <a:rPr lang="en-US" sz="1200" dirty="0">
                <a:solidFill>
                  <a:srgbClr val="F9B8BB"/>
                </a:solidFill>
                <a:highlight>
                  <a:srgbClr val="FFFFFF"/>
                </a:highlight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28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7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0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&lt;script src="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/mycode.js"&gt;&lt;/script&gt;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3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85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96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52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49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59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37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25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14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8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14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8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HTML, CSS, and JS are web programming languages. They work together to create what you </a:t>
            </a:r>
            <a:r>
              <a:rPr lang="en-US" dirty="0" err="1"/>
              <a:t>wuld</a:t>
            </a:r>
            <a:r>
              <a:rPr lang="en-US" dirty="0"/>
              <a:t> see when you are a website. </a:t>
            </a:r>
          </a:p>
          <a:p>
            <a:endParaRPr lang="en-US" dirty="0"/>
          </a:p>
          <a:p>
            <a:r>
              <a:rPr lang="en-US" dirty="0"/>
              <a:t>HTML is your document markup language, perhaps you have a blogging website, HTML is all the titles to the blog post and the content, maybe you have images as well. </a:t>
            </a:r>
          </a:p>
          <a:p>
            <a:r>
              <a:rPr lang="en-US" dirty="0"/>
              <a:t>CSS is how will your document look how you will style it. </a:t>
            </a:r>
          </a:p>
          <a:p>
            <a:r>
              <a:rPr lang="en-US" dirty="0"/>
              <a:t>Now JavaScript tells your document how to respond or behave.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6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9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2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1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gif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10" Type="http://schemas.openxmlformats.org/officeDocument/2006/relationships/image" Target="../media/image25.png"/><Relationship Id="rId19" Type="http://schemas.openxmlformats.org/officeDocument/2006/relationships/image" Target="../media/image34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BC8984C-7CB3-4678-ACB5-BA7DB0F830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774" y="0"/>
            <a:ext cx="7552226" cy="6858000"/>
          </a:xfrm>
          <a:prstGeom prst="rect">
            <a:avLst/>
          </a:pr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585A20B3-41DB-4EC5-BFD7-F5C9199282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4784" y="699631"/>
            <a:ext cx="5415224" cy="2304824"/>
          </a:xfrm>
        </p:spPr>
        <p:txBody>
          <a:bodyPr/>
          <a:lstStyle>
            <a:lvl1pPr algn="l">
              <a:defRPr>
                <a:solidFill>
                  <a:srgbClr val="076677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CEB0F5F-AF51-4926-BD05-F5F218F61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784" y="5638134"/>
            <a:ext cx="4113326" cy="35855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94E67D85-657C-43C1-BB3F-AA936ABF15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784" y="6008771"/>
            <a:ext cx="1853601" cy="32954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7DF8EC5-65EA-4064-A36B-03E6053F6D62}"/>
              </a:ext>
            </a:extLst>
          </p:cNvPr>
          <p:cNvSpPr>
            <a:spLocks noGrp="1"/>
          </p:cNvSpPr>
          <p:nvPr userDrawn="1">
            <p:ph type="ftr" sz="quarter" idx="16"/>
          </p:nvPr>
        </p:nvSpPr>
        <p:spPr>
          <a:xfrm>
            <a:off x="4038600" y="6489506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50E006-0B70-44DF-8691-1E9CDD1E4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4676504" y="-26124"/>
            <a:ext cx="1889758" cy="691896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CF20B9F-3945-467E-822A-266B10F8AE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8506" y="6199051"/>
            <a:ext cx="1572904" cy="493819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CE7F0C5-31EB-429F-B201-D04E774A499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5275" y="3015391"/>
            <a:ext cx="3162028" cy="123439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76677"/>
                </a:solidFill>
              </a:defRPr>
            </a:lvl1pPr>
          </a:lstStyle>
          <a:p>
            <a:r>
              <a:rPr lang="en-US" dirty="0"/>
              <a:t>Prospect Logo Here</a:t>
            </a:r>
          </a:p>
        </p:txBody>
      </p:sp>
    </p:spTree>
    <p:extLst>
      <p:ext uri="{BB962C8B-B14F-4D97-AF65-F5344CB8AC3E}">
        <p14:creationId xmlns:p14="http://schemas.microsoft.com/office/powerpoint/2010/main" val="100842573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Edit Master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3686D-DB74-44A5-9539-9C49791719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1804B96-D900-467A-8531-17B72E50B9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24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67B9ACA8-1968-4725-BC84-F8EFAB85D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93"/>
          <a:stretch/>
        </p:blipFill>
        <p:spPr>
          <a:xfrm flipH="1">
            <a:off x="6839711" y="0"/>
            <a:ext cx="5352289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0939" y="1564824"/>
            <a:ext cx="6029317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828800" indent="-45720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72339C-49D4-406A-9335-960C32A82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6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table&#10;&#10;Description generated with very high confidence">
            <a:extLst>
              <a:ext uri="{FF2B5EF4-FFF2-40B4-BE49-F238E27FC236}">
                <a16:creationId xmlns:a16="http://schemas.microsoft.com/office/drawing/2014/main" id="{86DA359A-DB25-452C-BB44-980429D79A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09"/>
          <a:stretch/>
        </p:blipFill>
        <p:spPr>
          <a:xfrm>
            <a:off x="0" y="0"/>
            <a:ext cx="5518559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863674" y="1564824"/>
            <a:ext cx="6029317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828800" indent="-45720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714C9-0C62-4EAA-830D-A0109C04B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34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34765-F4FD-4537-8AEE-085054B1E6DB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788AC-B904-49B6-A378-A4880551A766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B81989-B9D0-4B37-9E48-754259691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98" y="358904"/>
            <a:ext cx="1573587" cy="5364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ED14954-6DEE-450D-B60F-A05A745349B5}"/>
              </a:ext>
            </a:extLst>
          </p:cNvPr>
          <p:cNvSpPr/>
          <p:nvPr userDrawn="1"/>
        </p:nvSpPr>
        <p:spPr>
          <a:xfrm rot="16200000">
            <a:off x="5976257" y="642257"/>
            <a:ext cx="239486" cy="12192000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C210-9EEE-461E-8B3C-8BEC44906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3999" y="358904"/>
            <a:ext cx="6604000" cy="7620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076677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>
                <a:latin typeface="Source Sans Pro Semibold" panose="020B0603030403020204" pitchFamily="34" charset="0"/>
              </a:defRPr>
            </a:lvl2pPr>
            <a:lvl3pPr marL="914400" indent="0">
              <a:buNone/>
              <a:defRPr>
                <a:latin typeface="Source Sans Pro Semibold" panose="020B0603030403020204" pitchFamily="34" charset="0"/>
              </a:defRPr>
            </a:lvl3pPr>
            <a:lvl4pPr marL="1371600" indent="0">
              <a:buNone/>
              <a:defRPr>
                <a:latin typeface="Source Sans Pro Semibold" panose="020B0603030403020204" pitchFamily="34" charset="0"/>
              </a:defRPr>
            </a:lvl4pPr>
            <a:lvl5pPr marL="1828800" indent="0">
              <a:buNone/>
              <a:defRPr>
                <a:latin typeface="Source Sans Pro Semibold" panose="020B06030304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9769954-76E1-4802-9E4B-66ED8B9D3D04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15320" y="3250168"/>
            <a:ext cx="5037137" cy="29829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5BE4B-5E2B-490E-950D-587F40353A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8682" y="3262868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4397F6-FC5C-4499-9D32-B41210B5A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8682" y="3786743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BF19A5B-D54C-4093-A13A-4E51A9622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8456" y="4816311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3EE93B7C-2908-4323-A8BA-C970EDDC89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8456" y="5340186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677E-69D0-41DB-87FB-167210E47E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4998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34765-F4FD-4537-8AEE-085054B1E6DB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788AC-B904-49B6-A378-A4880551A766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B81989-B9D0-4B37-9E48-754259691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98" y="358904"/>
            <a:ext cx="1573587" cy="5364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ED14954-6DEE-450D-B60F-A05A745349B5}"/>
              </a:ext>
            </a:extLst>
          </p:cNvPr>
          <p:cNvSpPr/>
          <p:nvPr userDrawn="1"/>
        </p:nvSpPr>
        <p:spPr>
          <a:xfrm rot="16200000">
            <a:off x="5976257" y="642257"/>
            <a:ext cx="239486" cy="12192000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C210-9EEE-461E-8B3C-8BEC44906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3999" y="358904"/>
            <a:ext cx="6604000" cy="7620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076677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>
                <a:latin typeface="Source Sans Pro Semibold" panose="020B0603030403020204" pitchFamily="34" charset="0"/>
              </a:defRPr>
            </a:lvl2pPr>
            <a:lvl3pPr marL="914400" indent="0">
              <a:buNone/>
              <a:defRPr>
                <a:latin typeface="Source Sans Pro Semibold" panose="020B0603030403020204" pitchFamily="34" charset="0"/>
              </a:defRPr>
            </a:lvl3pPr>
            <a:lvl4pPr marL="1371600" indent="0">
              <a:buNone/>
              <a:defRPr>
                <a:latin typeface="Source Sans Pro Semibold" panose="020B0603030403020204" pitchFamily="34" charset="0"/>
              </a:defRPr>
            </a:lvl4pPr>
            <a:lvl5pPr marL="1828800" indent="0">
              <a:buNone/>
              <a:defRPr>
                <a:latin typeface="Source Sans Pro Semibold" panose="020B0603030403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9769954-76E1-4802-9E4B-66ED8B9D3D04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15320" y="3250168"/>
            <a:ext cx="5037137" cy="29829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5BE4B-5E2B-490E-950D-587F40353A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8682" y="3262868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4397F6-FC5C-4499-9D32-B41210B5A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8682" y="3786743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BF19A5B-D54C-4093-A13A-4E51A9622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8456" y="4816311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3EE93B7C-2908-4323-A8BA-C970EDDC89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8456" y="5340186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F4421-0881-4067-83BB-6995B30CE9A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8346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073346-5DC0-4C43-87C4-2F45931D4F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F15E50"/>
              </a:buClr>
              <a:buSzTx/>
              <a:buFont typeface="Arial" panose="020B0604020202020204" pitchFamily="34" charset="0"/>
              <a:buNone/>
              <a:tabLst/>
              <a:defRPr sz="2600" b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F15E5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lvl="0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91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2">
    <p:bg>
      <p:bgPr>
        <a:solidFill>
          <a:srgbClr val="076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5000">
                <a:srgbClr val="076677"/>
              </a:gs>
              <a:gs pos="100000">
                <a:srgbClr val="076677"/>
              </a:gs>
              <a:gs pos="0">
                <a:srgbClr val="A6D2E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4EAF6-84BE-4E17-8286-4199C3F20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F702FF-D925-448A-B853-D7FF046621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0" indent="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6797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D82BEA-3E9A-49E0-8562-F24F13ACD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7737" y="1072055"/>
            <a:ext cx="10116706" cy="4916063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14AEC8"/>
              </a:buClr>
              <a:buFont typeface="Arial" panose="020B0604020202020204" pitchFamily="34" charset="0"/>
              <a:buChar char="•"/>
              <a:defRPr sz="2600" b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0CA18E-BA69-483B-BE4E-A075EA40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47" y="175094"/>
            <a:ext cx="10095506" cy="87151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511390-457E-4AC9-B943-4DC4ABD5FA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84AF70-86DD-486B-939B-0DA4247FFA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39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406904-F2BD-478A-84A7-E1E501607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20C2A37A-2911-4695-8AFD-5BECA76BD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640A90-B6E9-4080-BE85-095D6B4019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7737" y="1072055"/>
            <a:ext cx="10116706" cy="4916063"/>
          </a:xfr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14AEC8"/>
              </a:buClr>
              <a:buFont typeface="Arial" panose="020B0604020202020204" pitchFamily="34" charset="0"/>
              <a:buChar char="•"/>
              <a:defRPr lang="en-US" sz="2600" b="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lang="en-US" sz="2600" b="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lang="en-US" sz="2600" b="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BC6366-07F0-480C-9216-4DFD4500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47" y="175094"/>
            <a:ext cx="10095506" cy="87151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241458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7023D7-1CF7-4EBD-BB8D-73664D7AB0E4}"/>
              </a:ext>
            </a:extLst>
          </p:cNvPr>
          <p:cNvSpPr txBox="1"/>
          <p:nvPr userDrawn="1"/>
        </p:nvSpPr>
        <p:spPr>
          <a:xfrm>
            <a:off x="584947" y="1749428"/>
            <a:ext cx="1105348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600" dirty="0">
                <a:solidFill>
                  <a:srgbClr val="0152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“After 2 years of constant problems and interruptions with our ERP system, FMT has changed it to a manageable and predictable process. We can focus on features that will improve our efficiency now that the system is stable and reliable.”</a:t>
            </a:r>
          </a:p>
          <a:p>
            <a:pPr marL="0" indent="0" algn="ctr">
              <a:buNone/>
            </a:pPr>
            <a:endParaRPr lang="en-US" sz="2600" dirty="0">
              <a:solidFill>
                <a:srgbClr val="0152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15E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15E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 defTabSz="914400" rtl="0" eaLnBrk="1" latinLnBrk="0" hangingPunct="1">
              <a:buNone/>
            </a:pPr>
            <a:r>
              <a:rPr lang="en-US" sz="2000" kern="1200" dirty="0" err="1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Kirt</a:t>
            </a:r>
            <a:r>
              <a:rPr lang="en-US" sz="2000" kern="12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Haden, Director of Software Development </a:t>
            </a:r>
          </a:p>
          <a:p>
            <a:pPr marL="0" indent="0" algn="ctr" defTabSz="914400" rtl="0" eaLnBrk="1" latinLnBrk="0" hangingPunct="1">
              <a:buNone/>
            </a:pPr>
            <a:r>
              <a:rPr lang="en-US" sz="2000" kern="12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at Retail Inkjet Solutions (RIS)</a:t>
            </a:r>
          </a:p>
          <a:p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DC5E2F-FAA6-4090-9D28-9CECACB3F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640" y="4199530"/>
            <a:ext cx="1607225" cy="54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391C4-ED00-4C24-8D0C-F15F6A784440}"/>
              </a:ext>
            </a:extLst>
          </p:cNvPr>
          <p:cNvSpPr txBox="1"/>
          <p:nvPr userDrawn="1"/>
        </p:nvSpPr>
        <p:spPr>
          <a:xfrm>
            <a:off x="177617" y="176979"/>
            <a:ext cx="10142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Customer Testimonial</a:t>
            </a:r>
          </a:p>
        </p:txBody>
      </p:sp>
    </p:spTree>
    <p:extLst>
      <p:ext uri="{BB962C8B-B14F-4D97-AF65-F5344CB8AC3E}">
        <p14:creationId xmlns:p14="http://schemas.microsoft.com/office/powerpoint/2010/main" val="316206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generated with high confidence">
            <a:extLst>
              <a:ext uri="{FF2B5EF4-FFF2-40B4-BE49-F238E27FC236}">
                <a16:creationId xmlns:a16="http://schemas.microsoft.com/office/drawing/2014/main" id="{8210ADCA-B1E5-4620-9397-0319D39143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" y="-3369"/>
            <a:ext cx="7554599" cy="6858000"/>
          </a:xfrm>
          <a:prstGeom prst="rect">
            <a:avLst/>
          </a:pr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585A20B3-41DB-4EC5-BFD7-F5C9199282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8603" y="699631"/>
            <a:ext cx="5415224" cy="2304824"/>
          </a:xfrm>
        </p:spPr>
        <p:txBody>
          <a:bodyPr/>
          <a:lstStyle>
            <a:lvl1pPr algn="r">
              <a:defRPr>
                <a:solidFill>
                  <a:srgbClr val="076677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CEB0F5F-AF51-4926-BD05-F5F218F61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10501" y="5655552"/>
            <a:ext cx="4113326" cy="35855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94E67D85-657C-43C1-BB3F-AA936ABF15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0226" y="6026189"/>
            <a:ext cx="1853601" cy="329549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7DF8EC5-65EA-4064-A36B-03E6053F6D62}"/>
              </a:ext>
            </a:extLst>
          </p:cNvPr>
          <p:cNvSpPr>
            <a:spLocks noGrp="1"/>
          </p:cNvSpPr>
          <p:nvPr userDrawn="1">
            <p:ph type="ftr" sz="quarter" idx="16"/>
          </p:nvPr>
        </p:nvSpPr>
        <p:spPr>
          <a:xfrm>
            <a:off x="4038600" y="6489506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42FD3F-611D-4BA6-B455-B8871FACEF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78" y="6184369"/>
            <a:ext cx="1572904" cy="4938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50E006-0B70-44DF-8691-1E9CDD1E4334}"/>
              </a:ext>
            </a:extLst>
          </p:cNvPr>
          <p:cNvCxnSpPr>
            <a:cxnSpLocks/>
          </p:cNvCxnSpPr>
          <p:nvPr userDrawn="1"/>
        </p:nvCxnSpPr>
        <p:spPr>
          <a:xfrm>
            <a:off x="5741947" y="-26124"/>
            <a:ext cx="1889758" cy="691896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ACFA3C3C-C64C-4634-A2B1-9830F0B543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61799" y="3011034"/>
            <a:ext cx="3162028" cy="124745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76677"/>
                </a:solidFill>
              </a:defRPr>
            </a:lvl1pPr>
          </a:lstStyle>
          <a:p>
            <a:r>
              <a:rPr lang="en-US" dirty="0"/>
              <a:t>Prospect Logo Here</a:t>
            </a:r>
          </a:p>
        </p:txBody>
      </p:sp>
    </p:spTree>
    <p:extLst>
      <p:ext uri="{BB962C8B-B14F-4D97-AF65-F5344CB8AC3E}">
        <p14:creationId xmlns:p14="http://schemas.microsoft.com/office/powerpoint/2010/main" val="405053185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391C4-ED00-4C24-8D0C-F15F6A784440}"/>
              </a:ext>
            </a:extLst>
          </p:cNvPr>
          <p:cNvSpPr txBox="1"/>
          <p:nvPr userDrawn="1"/>
        </p:nvSpPr>
        <p:spPr>
          <a:xfrm>
            <a:off x="177617" y="176979"/>
            <a:ext cx="10142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Customer Testimonial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926B0-727E-4675-9903-5782ADC43704}"/>
              </a:ext>
            </a:extLst>
          </p:cNvPr>
          <p:cNvSpPr/>
          <p:nvPr userDrawn="1"/>
        </p:nvSpPr>
        <p:spPr>
          <a:xfrm>
            <a:off x="496452" y="1868523"/>
            <a:ext cx="525378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rPr>
              <a:t>“FMT Consultants is very responsive and solutions oriented. They played a key part in our success.”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9D80BB-81A2-42B4-9C7A-8A2F8F304AF8}"/>
              </a:ext>
            </a:extLst>
          </p:cNvPr>
          <p:cNvSpPr/>
          <p:nvPr userDrawn="1"/>
        </p:nvSpPr>
        <p:spPr>
          <a:xfrm>
            <a:off x="6266859" y="1868523"/>
            <a:ext cx="525378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rPr>
              <a:t>“We've hired and worked with lots of vendors and partners over the years and have never been happier than </a:t>
            </a:r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Century Gothic"/>
              </a:rPr>
              <a:t>working</a:t>
            </a:r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rPr>
              <a:t> with FMT Consultants.”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68AB4E-6C66-416C-8A15-217DE14054BF}"/>
              </a:ext>
            </a:extLst>
          </p:cNvPr>
          <p:cNvSpPr txBox="1"/>
          <p:nvPr userDrawn="1"/>
        </p:nvSpPr>
        <p:spPr>
          <a:xfrm>
            <a:off x="872882" y="5003813"/>
            <a:ext cx="4500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Kim Natale, VP of Marketing</a:t>
            </a:r>
          </a:p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 CNDC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A98B3-3BF9-4D07-8A35-C72F558B10F3}"/>
              </a:ext>
            </a:extLst>
          </p:cNvPr>
          <p:cNvSpPr txBox="1"/>
          <p:nvPr userDrawn="1"/>
        </p:nvSpPr>
        <p:spPr>
          <a:xfrm>
            <a:off x="6266859" y="5003813"/>
            <a:ext cx="52537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Nick </a:t>
            </a:r>
            <a:r>
              <a:rPr lang="en-US" sz="2000" dirty="0" err="1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Richtsmeier</a:t>
            </a:r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Chief Operation Officer</a:t>
            </a:r>
          </a:p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 Trilogy</a:t>
            </a:r>
          </a:p>
        </p:txBody>
      </p:sp>
      <p:pic>
        <p:nvPicPr>
          <p:cNvPr id="19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188E3A-87B2-4A2D-9A2D-D1D99DB97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555" y="3980924"/>
            <a:ext cx="1724045" cy="591922"/>
          </a:xfrm>
          <a:prstGeom prst="rect">
            <a:avLst/>
          </a:prstGeom>
        </p:spPr>
      </p:pic>
      <p:pic>
        <p:nvPicPr>
          <p:cNvPr id="20" name="Picture 1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FD86F7D-3388-4839-B63F-2D8797AE11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387" y="4046739"/>
            <a:ext cx="1612565" cy="5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lient Li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8CA52-4C58-49D0-BDCB-5E91ADD9A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2C623-B5FB-4ACE-86F1-F47D00543D12}"/>
              </a:ext>
            </a:extLst>
          </p:cNvPr>
          <p:cNvSpPr/>
          <p:nvPr userDrawn="1"/>
        </p:nvSpPr>
        <p:spPr bwMode="auto">
          <a:xfrm>
            <a:off x="736418" y="1511134"/>
            <a:ext cx="2188808" cy="115428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E76F8-D1E5-41A4-84DE-80AA6A963B41}"/>
              </a:ext>
            </a:extLst>
          </p:cNvPr>
          <p:cNvSpPr/>
          <p:nvPr userDrawn="1"/>
        </p:nvSpPr>
        <p:spPr bwMode="auto">
          <a:xfrm>
            <a:off x="3522630" y="1511133"/>
            <a:ext cx="2188808" cy="124220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F420FD-3086-4CA5-9B3A-CE4CFEF5144E}"/>
              </a:ext>
            </a:extLst>
          </p:cNvPr>
          <p:cNvSpPr/>
          <p:nvPr userDrawn="1"/>
        </p:nvSpPr>
        <p:spPr bwMode="auto">
          <a:xfrm>
            <a:off x="6308842" y="1511133"/>
            <a:ext cx="2188809" cy="11948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203107-40F9-42EA-B620-4170A276B714}"/>
              </a:ext>
            </a:extLst>
          </p:cNvPr>
          <p:cNvSpPr/>
          <p:nvPr userDrawn="1"/>
        </p:nvSpPr>
        <p:spPr bwMode="auto">
          <a:xfrm>
            <a:off x="9095054" y="1511133"/>
            <a:ext cx="2188809" cy="11948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C986A165-7287-43E1-ACEC-061541834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512" y="2819793"/>
            <a:ext cx="1274107" cy="7478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29E2D0-FC18-449C-81F6-B9759A3DB2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445" y="5401360"/>
            <a:ext cx="1150675" cy="863005"/>
          </a:xfrm>
          <a:prstGeom prst="rect">
            <a:avLst/>
          </a:prstGeom>
        </p:spPr>
      </p:pic>
      <p:pic>
        <p:nvPicPr>
          <p:cNvPr id="17" name="Picture 8" descr="http://i581.photobucket.com/albums/ss259/llagree13/WPT%20Casino%20Partner%20Logos/CC-vert-Color-Worlds.jpg">
            <a:extLst>
              <a:ext uri="{FF2B5EF4-FFF2-40B4-BE49-F238E27FC236}">
                <a16:creationId xmlns:a16="http://schemas.microsoft.com/office/drawing/2014/main" id="{5AFD7182-F78B-45D2-BF13-CD6A72F010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053" y="1359242"/>
            <a:ext cx="1805235" cy="102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CBCD28-F368-4933-844A-181A699916A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505" y="1755114"/>
            <a:ext cx="1989657" cy="660876"/>
          </a:xfrm>
          <a:prstGeom prst="rect">
            <a:avLst/>
          </a:prstGeom>
        </p:spPr>
      </p:pic>
      <p:pic>
        <p:nvPicPr>
          <p:cNvPr id="19" name="Picture 8" descr="http://www.z-bestbikes.com/assets/images/Electra_Badge_new.png">
            <a:extLst>
              <a:ext uri="{FF2B5EF4-FFF2-40B4-BE49-F238E27FC236}">
                <a16:creationId xmlns:a16="http://schemas.microsoft.com/office/drawing/2014/main" id="{CD163928-B6A5-42EE-BEE3-5321718577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3103" y="1591745"/>
            <a:ext cx="619868" cy="10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www.stonebrew.com/mediaart/Circ_garg_small.jpg">
            <a:extLst>
              <a:ext uri="{FF2B5EF4-FFF2-40B4-BE49-F238E27FC236}">
                <a16:creationId xmlns:a16="http://schemas.microsoft.com/office/drawing/2014/main" id="{15EE0C55-A246-4C90-8E89-EAEBC22BEE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379" y="4396099"/>
            <a:ext cx="1674682" cy="64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C8158320-D65B-4130-9016-7B1FA90D0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7602" y="4624486"/>
            <a:ext cx="1500209" cy="39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8" descr="http://www.ccinteriors-us.com/images/member-waxie-sanitary-supply.png">
            <a:extLst>
              <a:ext uri="{FF2B5EF4-FFF2-40B4-BE49-F238E27FC236}">
                <a16:creationId xmlns:a16="http://schemas.microsoft.com/office/drawing/2014/main" id="{8E7A816D-11A7-48FF-8470-C46D7FBAD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0554" y="4588274"/>
            <a:ext cx="1348216" cy="52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www.scmg.org/_img/Logo.png">
            <a:extLst>
              <a:ext uri="{FF2B5EF4-FFF2-40B4-BE49-F238E27FC236}">
                <a16:creationId xmlns:a16="http://schemas.microsoft.com/office/drawing/2014/main" id="{C1A76D79-916E-4E23-BA3A-93477CAE0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975" y="4799779"/>
            <a:ext cx="1911424" cy="3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upload.wikimedia.org/wikipedia/commons/b/bc/Mad-Catz-Logo.png">
            <a:extLst>
              <a:ext uri="{FF2B5EF4-FFF2-40B4-BE49-F238E27FC236}">
                <a16:creationId xmlns:a16="http://schemas.microsoft.com/office/drawing/2014/main" id="{26860CD9-113B-44B5-A2C8-23A0EC2C01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8118" y="2989963"/>
            <a:ext cx="953799" cy="9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www.emeraldsd.com/wp-content/uploads/2012/01/EmeraldTextiles_RGB-tag1.jpg">
            <a:extLst>
              <a:ext uri="{FF2B5EF4-FFF2-40B4-BE49-F238E27FC236}">
                <a16:creationId xmlns:a16="http://schemas.microsoft.com/office/drawing/2014/main" id="{8135E571-19C8-4623-B96F-196C16A8C0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775" y="5596628"/>
            <a:ext cx="1728112" cy="6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ar Title Loans">
            <a:extLst>
              <a:ext uri="{FF2B5EF4-FFF2-40B4-BE49-F238E27FC236}">
                <a16:creationId xmlns:a16="http://schemas.microsoft.com/office/drawing/2014/main" id="{DDEFE96F-EA87-40B0-9279-1584BA7A3E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7058" y="5647302"/>
            <a:ext cx="2372056" cy="5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onos.com/press/photos-and-logos/~/media/images/press/logos/sonoslogos.jpg">
            <a:extLst>
              <a:ext uri="{FF2B5EF4-FFF2-40B4-BE49-F238E27FC236}">
                <a16:creationId xmlns:a16="http://schemas.microsoft.com/office/drawing/2014/main" id="{6B6B203A-8A59-441C-852A-30EFB617C4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0299" y="3327263"/>
            <a:ext cx="1523153" cy="2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static1.squarespace.com/static/5138b36ce4b0908a3a99221e/t/52349fefe4b0c77d0b8d9aa2/1379180527455/Vistage-Logo-Blue+(Transparent+Bkgrnd).png">
            <a:extLst>
              <a:ext uri="{FF2B5EF4-FFF2-40B4-BE49-F238E27FC236}">
                <a16:creationId xmlns:a16="http://schemas.microsoft.com/office/drawing/2014/main" id="{29646047-E2C3-425E-ACAB-FE7546685B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068" y="3215542"/>
            <a:ext cx="2036036" cy="47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://www.andreastruffles.com/dev/wp-content/uploads/2013/02/specialtyproduce.jpg">
            <a:extLst>
              <a:ext uri="{FF2B5EF4-FFF2-40B4-BE49-F238E27FC236}">
                <a16:creationId xmlns:a16="http://schemas.microsoft.com/office/drawing/2014/main" id="{6C46A617-BA21-459D-AA5F-3864B2D1D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8093" y="3066633"/>
            <a:ext cx="1880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static1.squarespace.com/static/50ef238fe4b09de5ca195275/t/518c2329e4b0582e31347605/1368138538085/SPY-LOGO-13.jpg">
            <a:extLst>
              <a:ext uri="{FF2B5EF4-FFF2-40B4-BE49-F238E27FC236}">
                <a16:creationId xmlns:a16="http://schemas.microsoft.com/office/drawing/2014/main" id="{BC90A785-2E49-4C50-82D0-F887A28ABA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081" y="1563822"/>
            <a:ext cx="1578874" cy="9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http://lafreebee.com/wp-content/uploads/2008/12/santaanitapark_logo.jpg">
            <a:extLst>
              <a:ext uri="{FF2B5EF4-FFF2-40B4-BE49-F238E27FC236}">
                <a16:creationId xmlns:a16="http://schemas.microsoft.com/office/drawing/2014/main" id="{0BA55B68-12A1-49A3-8E41-EE2E912021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633" y="5621774"/>
            <a:ext cx="1872393" cy="6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22BE96-9AC2-46DE-B07C-F76381658FEA}"/>
              </a:ext>
            </a:extLst>
          </p:cNvPr>
          <p:cNvSpPr txBox="1"/>
          <p:nvPr userDrawn="1"/>
        </p:nvSpPr>
        <p:spPr>
          <a:xfrm>
            <a:off x="232960" y="178209"/>
            <a:ext cx="101029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202126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12F82E-BBDE-432D-9FFC-61A87085DD84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pic>
        <p:nvPicPr>
          <p:cNvPr id="14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1B532B9B-7110-4B8F-98CA-30B83E4562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31" y="634051"/>
            <a:ext cx="6048855" cy="60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-6426" y="-175094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862F3-A55D-4B76-9E8F-4F6D41F2C79C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0">
            <a:extLst>
              <a:ext uri="{FF2B5EF4-FFF2-40B4-BE49-F238E27FC236}">
                <a16:creationId xmlns:a16="http://schemas.microsoft.com/office/drawing/2014/main" id="{E880CE88-BDE7-4868-ABAF-47263260A26D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Finance &amp; Operations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A061A-CB10-44D4-9F8A-343ED6C5D9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1763026"/>
            <a:ext cx="1249325" cy="1249325"/>
          </a:xfrm>
          <a:prstGeom prst="rect">
            <a:avLst/>
          </a:prstGeom>
        </p:spPr>
      </p:pic>
      <p:sp>
        <p:nvSpPr>
          <p:cNvPr id="17" name="Title 20">
            <a:extLst>
              <a:ext uri="{FF2B5EF4-FFF2-40B4-BE49-F238E27FC236}">
                <a16:creationId xmlns:a16="http://schemas.microsoft.com/office/drawing/2014/main" id="{D0F60A23-EF8D-4869-B515-1DA9BD3F8B0F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Financial Management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Order Management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Supply Management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9DDFF9E2-4878-4EA5-8725-66ED236E5430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81B9EB-18AF-4929-841C-F46BDFC25FC5}"/>
              </a:ext>
            </a:extLst>
          </p:cNvPr>
          <p:cNvGrpSpPr/>
          <p:nvPr userDrawn="1"/>
        </p:nvGrpSpPr>
        <p:grpSpPr>
          <a:xfrm>
            <a:off x="501115" y="966850"/>
            <a:ext cx="5588459" cy="5588459"/>
            <a:chOff x="501115" y="966850"/>
            <a:chExt cx="5588459" cy="5588459"/>
          </a:xfrm>
        </p:grpSpPr>
        <p:pic>
          <p:nvPicPr>
            <p:cNvPr id="21" name="Picture 2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D479357-F600-4175-B47B-490109051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15" y="966850"/>
              <a:ext cx="5588459" cy="55884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A7A9DD-AEBE-4418-B978-B4A1DAAC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2437" y="2004969"/>
              <a:ext cx="3517337" cy="3516697"/>
            </a:xfrm>
            <a:prstGeom prst="rect">
              <a:avLst/>
            </a:prstGeom>
          </p:spPr>
        </p:pic>
        <p:pic>
          <p:nvPicPr>
            <p:cNvPr id="16" name="Picture 15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83B6638D-C6CD-4CF8-B200-39524547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2689" y="2004967"/>
              <a:ext cx="1668416" cy="15360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970660-B466-47E3-A7D3-4B78AC826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89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CE57FA9-09F8-4898-BE1D-6B4959A265EE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4E7B7F-EC80-4519-A06B-B3FFC9A81C44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0">
            <a:extLst>
              <a:ext uri="{FF2B5EF4-FFF2-40B4-BE49-F238E27FC236}">
                <a16:creationId xmlns:a16="http://schemas.microsoft.com/office/drawing/2014/main" id="{B3E6A11F-85F6-4100-B5BF-CA435BCE49D9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Customer Engagement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4FBB0AD-E19F-49E7-889C-E0F9AB5C39D9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Lead Nurturing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Marketing Automation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Pipeline Management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261A01-9EB2-48BD-9DF6-91874ACD0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399" y="1767117"/>
            <a:ext cx="1249325" cy="1249325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8BA13F36-D69F-4595-BB66-0F6453116A16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6BFD1F-E115-404B-878B-6F6BADD9EB86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1" name="Picture 2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560002F3-E9B9-48C4-A302-7681662FF4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479F2C-C39F-431E-A983-79DF97D4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119500">
              <a:off x="1563080" y="2037815"/>
              <a:ext cx="3464482" cy="3463852"/>
            </a:xfrm>
            <a:prstGeom prst="rect">
              <a:avLst/>
            </a:prstGeom>
          </p:spPr>
        </p:pic>
        <p:pic>
          <p:nvPicPr>
            <p:cNvPr id="14" name="Picture 13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A4997785-A4FB-4C6C-9256-AB1C4FAD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88200">
              <a:off x="3079888" y="1816722"/>
              <a:ext cx="1704633" cy="1569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5BCE679-70A6-42A2-9AC9-E4A424F11F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20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C574485-73C6-4978-A7F1-9E0FFE813633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08174-750B-4B2C-9583-D8E73FC4F27F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0">
            <a:extLst>
              <a:ext uri="{FF2B5EF4-FFF2-40B4-BE49-F238E27FC236}">
                <a16:creationId xmlns:a16="http://schemas.microsoft.com/office/drawing/2014/main" id="{E65B403B-9595-47A4-8CD8-48A62C4A85E9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Information Technology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F0968534-C7F9-4660-A5B3-4423C49C9115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Team Collaboration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 Security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License Optimization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FFEDD4-4294-4E82-B3E7-3E8508161B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028" y="1767117"/>
            <a:ext cx="1250696" cy="1250696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CAA5B870-B6D3-4E2E-801D-9C55877CF323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9EC0D3-4D64-4BD6-AFD7-5FFF8F1E4E32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0" name="Picture 1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73B6990-25A5-40CA-B528-FA6F1D5F6C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E07533-C70E-4B95-BD1C-1A2B2B706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734894">
              <a:off x="1535858" y="2008542"/>
              <a:ext cx="3535570" cy="3534927"/>
            </a:xfrm>
            <a:prstGeom prst="rect">
              <a:avLst/>
            </a:prstGeom>
          </p:spPr>
        </p:pic>
        <p:pic>
          <p:nvPicPr>
            <p:cNvPr id="14" name="Picture 13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317A387F-D0B6-4945-B94F-6D57DA5E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687900">
              <a:off x="3704205" y="3235675"/>
              <a:ext cx="1785185" cy="16435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377B8C6-2A3C-4D78-9395-138B5272E9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52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652456C-29E8-4415-BAFA-0506C55D88CD}"/>
              </a:ext>
            </a:extLst>
          </p:cNvPr>
          <p:cNvSpPr txBox="1">
            <a:spLocks/>
          </p:cNvSpPr>
          <p:nvPr userDrawn="1"/>
        </p:nvSpPr>
        <p:spPr>
          <a:xfrm>
            <a:off x="3935083" y="64469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2CB4E8-BD44-48ED-A8EF-EC8EB036E03A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0">
            <a:extLst>
              <a:ext uri="{FF2B5EF4-FFF2-40B4-BE49-F238E27FC236}">
                <a16:creationId xmlns:a16="http://schemas.microsoft.com/office/drawing/2014/main" id="{B5434D22-7DF3-4AF3-BA90-2AB87369B37B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Business Intelligence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1C530EC4-BBF2-40D4-8878-EFA074617C18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 Visualization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Business Insights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Simplified Management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285E87-7270-4935-BA6A-BD9D356736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1763027"/>
            <a:ext cx="1249324" cy="1249324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A7832201-C7FD-4BF4-A59B-966F1484A278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2D27FD-6E5E-44C8-A653-D8FB0DC0372A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0" name="Picture 1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264E268-0402-4D4B-A975-2B2C9AED48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9383B7-2AA6-4CD3-9762-67425F93F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935272">
              <a:off x="1562087" y="2031472"/>
              <a:ext cx="3486489" cy="3485855"/>
            </a:xfrm>
            <a:prstGeom prst="rect">
              <a:avLst/>
            </a:prstGeom>
          </p:spPr>
        </p:pic>
        <p:pic>
          <p:nvPicPr>
            <p:cNvPr id="14" name="Picture 13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63D478D8-593C-41A1-9F3B-51D0C0D6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934780">
              <a:off x="2558999" y="4314094"/>
              <a:ext cx="1695221" cy="156073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13DF9E-4F69-4217-89D4-A277CB72FC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07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43DE850-32B9-4729-873B-150E7F6A9B20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4CB2DCD2-84D1-4F81-B0E2-1C294D69E7B5}"/>
              </a:ext>
            </a:extLst>
          </p:cNvPr>
          <p:cNvSpPr txBox="1">
            <a:spLocks/>
          </p:cNvSpPr>
          <p:nvPr userDrawn="1"/>
        </p:nvSpPr>
        <p:spPr>
          <a:xfrm>
            <a:off x="6154972" y="4121608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Increase Capacity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Maximize Utilization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Issue Resolution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07D17-7E33-49D5-84A9-9412A6678563}"/>
              </a:ext>
            </a:extLst>
          </p:cNvPr>
          <p:cNvCxnSpPr/>
          <p:nvPr userDrawn="1"/>
        </p:nvCxnSpPr>
        <p:spPr>
          <a:xfrm>
            <a:off x="7698188" y="3930423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0">
            <a:extLst>
              <a:ext uri="{FF2B5EF4-FFF2-40B4-BE49-F238E27FC236}">
                <a16:creationId xmlns:a16="http://schemas.microsoft.com/office/drawing/2014/main" id="{94D9584C-4BF4-4DA4-8B4E-BF345734E516}"/>
              </a:ext>
            </a:extLst>
          </p:cNvPr>
          <p:cNvSpPr txBox="1">
            <a:spLocks/>
          </p:cNvSpPr>
          <p:nvPr userDrawn="1"/>
        </p:nvSpPr>
        <p:spPr>
          <a:xfrm>
            <a:off x="6740387" y="3233291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Customer Support</a:t>
            </a:r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53A6E4-4FE3-49F0-8504-E9B035024C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338" y="1768260"/>
            <a:ext cx="1249325" cy="1249325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B4B6A802-E238-4EC1-9065-FCD7CA73EBE1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06446C-2F47-4609-B42E-EBE3838C115E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1" name="Picture 2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2E58674-F3D2-46E7-9D6D-FADCE13384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34F73D-70C5-4960-B0F9-6D8C9CD9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253055">
              <a:off x="1534070" y="2003695"/>
              <a:ext cx="3529925" cy="3529283"/>
            </a:xfrm>
            <a:prstGeom prst="rect">
              <a:avLst/>
            </a:prstGeom>
          </p:spPr>
        </p:pic>
        <p:pic>
          <p:nvPicPr>
            <p:cNvPr id="18" name="Picture 17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08BE4972-28B2-41F6-B8BC-DC3712F9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263881">
              <a:off x="1215396" y="3514623"/>
              <a:ext cx="1694662" cy="156022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4CF4C1-1491-45D5-A9C4-04DD91E5B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415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53D840-1B07-4A12-B196-A27CED555096}"/>
              </a:ext>
            </a:extLst>
          </p:cNvPr>
          <p:cNvSpPr/>
          <p:nvPr userDrawn="1"/>
        </p:nvSpPr>
        <p:spPr>
          <a:xfrm>
            <a:off x="838200" y="4339928"/>
            <a:ext cx="10515600" cy="198645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97FADF-A268-4B87-9F73-76A712AF78ED}"/>
              </a:ext>
            </a:extLst>
          </p:cNvPr>
          <p:cNvSpPr/>
          <p:nvPr userDrawn="1"/>
        </p:nvSpPr>
        <p:spPr>
          <a:xfrm>
            <a:off x="839763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013B44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Analysis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5AC56B-1C9A-4749-A249-A928C1072D68}"/>
              </a:ext>
            </a:extLst>
          </p:cNvPr>
          <p:cNvSpPr/>
          <p:nvPr userDrawn="1"/>
        </p:nvSpPr>
        <p:spPr>
          <a:xfrm>
            <a:off x="2897162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076677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518130"/>
              <a:satOff val="-6786"/>
              <a:lumOff val="2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Design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182F854-B4AB-4F0C-ABAE-4E0AFA20ADBC}"/>
              </a:ext>
            </a:extLst>
          </p:cNvPr>
          <p:cNvSpPr/>
          <p:nvPr userDrawn="1"/>
        </p:nvSpPr>
        <p:spPr>
          <a:xfrm>
            <a:off x="4953558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00A7C3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1036259"/>
              <a:satOff val="-13572"/>
              <a:lumOff val="451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Development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B9D9B0-D6E9-49C9-89D1-67E6DB34179A}"/>
              </a:ext>
            </a:extLst>
          </p:cNvPr>
          <p:cNvSpPr/>
          <p:nvPr userDrawn="1"/>
        </p:nvSpPr>
        <p:spPr>
          <a:xfrm>
            <a:off x="7009953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E1C58E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1554389"/>
              <a:satOff val="-20358"/>
              <a:lumOff val="6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Deployment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4723394-8881-4F1B-BAC7-6B1C442F7295}"/>
              </a:ext>
            </a:extLst>
          </p:cNvPr>
          <p:cNvSpPr/>
          <p:nvPr userDrawn="1"/>
        </p:nvSpPr>
        <p:spPr>
          <a:xfrm>
            <a:off x="9066348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F15E50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2072519"/>
              <a:satOff val="-27144"/>
              <a:lumOff val="902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Activation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EE349-A42B-4438-865F-81D9DBA59108}"/>
              </a:ext>
            </a:extLst>
          </p:cNvPr>
          <p:cNvSpPr/>
          <p:nvPr userDrawn="1"/>
        </p:nvSpPr>
        <p:spPr>
          <a:xfrm>
            <a:off x="838200" y="3246930"/>
            <a:ext cx="4115358" cy="796413"/>
          </a:xfrm>
          <a:prstGeom prst="rect">
            <a:avLst/>
          </a:prstGeom>
          <a:solidFill>
            <a:srgbClr val="15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30BCB-A721-4EA6-8618-4E0CDBDB47B6}"/>
              </a:ext>
            </a:extLst>
          </p:cNvPr>
          <p:cNvSpPr/>
          <p:nvPr userDrawn="1"/>
        </p:nvSpPr>
        <p:spPr>
          <a:xfrm>
            <a:off x="4955076" y="3246930"/>
            <a:ext cx="4112790" cy="796413"/>
          </a:xfrm>
          <a:prstGeom prst="rect">
            <a:avLst/>
          </a:prstGeom>
          <a:solidFill>
            <a:srgbClr val="14A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UAT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7F2194-D18E-484B-BF8A-1C2ED6CFB836}"/>
              </a:ext>
            </a:extLst>
          </p:cNvPr>
          <p:cNvSpPr/>
          <p:nvPr userDrawn="1"/>
        </p:nvSpPr>
        <p:spPr>
          <a:xfrm>
            <a:off x="838199" y="4252556"/>
            <a:ext cx="10341077" cy="796413"/>
          </a:xfrm>
          <a:prstGeom prst="rect">
            <a:avLst/>
          </a:prstGeom>
          <a:solidFill>
            <a:srgbClr val="1A7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Project Management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5EF0F7-DFF9-498D-9339-3342438BC526}"/>
              </a:ext>
            </a:extLst>
          </p:cNvPr>
          <p:cNvSpPr/>
          <p:nvPr userDrawn="1"/>
        </p:nvSpPr>
        <p:spPr>
          <a:xfrm>
            <a:off x="838199" y="5256797"/>
            <a:ext cx="11575474" cy="796413"/>
          </a:xfrm>
          <a:prstGeom prst="rect">
            <a:avLst/>
          </a:prstGeom>
          <a:solidFill>
            <a:srgbClr val="E3C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Customer Care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38EC8E9F-0F6A-4080-BFBC-6C2730975CC9}"/>
              </a:ext>
            </a:extLst>
          </p:cNvPr>
          <p:cNvSpPr txBox="1">
            <a:spLocks/>
          </p:cNvSpPr>
          <p:nvPr userDrawn="1"/>
        </p:nvSpPr>
        <p:spPr>
          <a:xfrm>
            <a:off x="224581" y="176623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Methodology Overview</a:t>
            </a:r>
          </a:p>
        </p:txBody>
      </p:sp>
    </p:spTree>
    <p:extLst>
      <p:ext uri="{BB962C8B-B14F-4D97-AF65-F5344CB8AC3E}">
        <p14:creationId xmlns:p14="http://schemas.microsoft.com/office/powerpoint/2010/main" val="428216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3E4C97-2737-4120-BA3E-EE2FBA57EC95}"/>
              </a:ext>
            </a:extLst>
          </p:cNvPr>
          <p:cNvSpPr/>
          <p:nvPr userDrawn="1"/>
        </p:nvSpPr>
        <p:spPr>
          <a:xfrm>
            <a:off x="4320626" y="1886628"/>
            <a:ext cx="3594432" cy="3594432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124E949E-A937-428A-9097-B6030325C7F2}"/>
              </a:ext>
            </a:extLst>
          </p:cNvPr>
          <p:cNvSpPr txBox="1">
            <a:spLocks/>
          </p:cNvSpPr>
          <p:nvPr userDrawn="1"/>
        </p:nvSpPr>
        <p:spPr>
          <a:xfrm>
            <a:off x="224581" y="176623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Platform Partners</a:t>
            </a:r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6D5E44-7CE0-4B25-976C-CF519CDEA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3226058"/>
            <a:ext cx="3054928" cy="8927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64E951-22E1-4FB0-83EE-E86D576B0E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621" y="3026979"/>
            <a:ext cx="2212932" cy="1290877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D4B21EE-5B6D-4EB6-8EC2-0C00440865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44" y="3213935"/>
            <a:ext cx="2670398" cy="9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10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BE3D4D-4C1C-43D7-A455-CEDAAECDA397}"/>
              </a:ext>
            </a:extLst>
          </p:cNvPr>
          <p:cNvSpPr/>
          <p:nvPr userDrawn="1"/>
        </p:nvSpPr>
        <p:spPr>
          <a:xfrm>
            <a:off x="0" y="6357938"/>
            <a:ext cx="12192000" cy="500062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00012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0939" y="204545"/>
            <a:ext cx="10515599" cy="709856"/>
          </a:xfrm>
          <a:noFill/>
        </p:spPr>
        <p:txBody>
          <a:bodyPr lIns="457200"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presenter slide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4F801C-AFA4-450F-9B7E-D18D11F4A2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545" y="1821082"/>
            <a:ext cx="3165214" cy="3148011"/>
          </a:xfrm>
          <a:prstGeom prst="ellipse">
            <a:avLst/>
          </a:prstGeom>
          <a:ln w="38100">
            <a:solidFill>
              <a:srgbClr val="07667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1D5578-DAF6-48AB-A400-BEBFD60E8C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4424" y="1971058"/>
            <a:ext cx="3705225" cy="48293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15E50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B9B6-98CB-47C6-9507-0A4E0FDE4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425" y="2544489"/>
            <a:ext cx="3705224" cy="3810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Source Sans Pro Light" panose="020B04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33678-985B-4692-BE57-7BE77E9E2A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4425" y="3049313"/>
            <a:ext cx="6543675" cy="2667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1CC5CF-E981-4817-89AB-923CF1A1FD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26C60D-63D1-4E48-87F5-73A29FA134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5545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MT intr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4294D11B-9D9C-4209-9D9F-7834ABCFA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A2E979-61D7-4A05-95D1-F5C4156722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6000">
                <a:schemeClr val="bg1">
                  <a:alpha val="52000"/>
                </a:schemeClr>
              </a:gs>
              <a:gs pos="0">
                <a:schemeClr val="bg1">
                  <a:alpha val="0"/>
                </a:schemeClr>
              </a:gs>
              <a:gs pos="9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A723356-1891-4AAB-B212-1E6C5C428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58" y="675106"/>
            <a:ext cx="3343242" cy="1046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FC3C-074A-4678-8F2C-8244BED22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326" y="3622236"/>
            <a:ext cx="10515600" cy="2644360"/>
          </a:xfrm>
        </p:spPr>
        <p:txBody>
          <a:bodyPr>
            <a:normAutofit/>
          </a:bodyPr>
          <a:lstStyle>
            <a:lvl1pPr>
              <a:defRPr lang="en-US" sz="4400" kern="1200" dirty="0">
                <a:solidFill>
                  <a:srgbClr val="F15E5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r>
              <a:rPr lang="en-US" dirty="0"/>
              <a:t>Real People.  Real Results.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That’s FMT.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20C08-2AA7-46C7-8A70-7DF112844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66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">
    <p:bg>
      <p:bgPr>
        <a:solidFill>
          <a:srgbClr val="00A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at a table in front of a window&#10;&#10;Description generated with high confidence">
            <a:extLst>
              <a:ext uri="{FF2B5EF4-FFF2-40B4-BE49-F238E27FC236}">
                <a16:creationId xmlns:a16="http://schemas.microsoft.com/office/drawing/2014/main" id="{AD38C0BB-06D3-4D5B-97A5-22C892E15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4BE77-EE1C-406A-9CEA-88EF961F67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5829BE-63EC-411A-B4CB-FDCCF706F042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8000">
                <a:srgbClr val="013B44">
                  <a:alpha val="61000"/>
                </a:srgbClr>
              </a:gs>
              <a:gs pos="99160">
                <a:srgbClr val="01525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06BCF3-6183-4666-98DC-AEA2527B5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106715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contact info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3F494B-D99D-4A54-A58B-3FE67925B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97" y="280968"/>
            <a:ext cx="2437008" cy="765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D0A25-3EC0-40DF-AF5C-F3090B62FE5B}"/>
              </a:ext>
            </a:extLst>
          </p:cNvPr>
          <p:cNvSpPr txBox="1"/>
          <p:nvPr userDrawn="1"/>
        </p:nvSpPr>
        <p:spPr>
          <a:xfrm>
            <a:off x="514406" y="4333673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43476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715691" cy="6858000"/>
          </a:xfrm>
          <a:prstGeom prst="rect">
            <a:avLst/>
          </a:prstGeom>
          <a:solidFill>
            <a:srgbClr val="013B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4" y="1758859"/>
            <a:ext cx="3340281" cy="3340281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40325" y="620713"/>
            <a:ext cx="6570663" cy="2428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aseline="0">
                <a:solidFill>
                  <a:srgbClr val="F15E50"/>
                </a:solidFill>
                <a:latin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41" y="5548651"/>
            <a:ext cx="1161288" cy="11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0012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0939" y="204545"/>
            <a:ext cx="10515599" cy="709856"/>
          </a:xfrm>
          <a:noFill/>
        </p:spPr>
        <p:txBody>
          <a:bodyPr lIns="457200"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presenters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BE3D4D-4C1C-43D7-A455-CEDAAECDA397}"/>
              </a:ext>
            </a:extLst>
          </p:cNvPr>
          <p:cNvSpPr/>
          <p:nvPr userDrawn="1"/>
        </p:nvSpPr>
        <p:spPr>
          <a:xfrm>
            <a:off x="0" y="6357938"/>
            <a:ext cx="12192000" cy="500062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4F801C-AFA4-450F-9B7E-D18D11F4A2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16966" y="1900239"/>
            <a:ext cx="2260184" cy="2247900"/>
          </a:xfrm>
          <a:prstGeom prst="ellipse">
            <a:avLst/>
          </a:prstGeom>
          <a:ln w="38100">
            <a:solidFill>
              <a:srgbClr val="07667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9A4D0E6-0EB5-4648-9B2C-792588C1F3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14852" y="1900239"/>
            <a:ext cx="2260184" cy="2247900"/>
          </a:xfrm>
          <a:prstGeom prst="ellipse">
            <a:avLst/>
          </a:prstGeom>
          <a:ln w="38100">
            <a:solidFill>
              <a:srgbClr val="07667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1D5578-DAF6-48AB-A400-BEBFD60E8C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4179" y="4498351"/>
            <a:ext cx="3765759" cy="352424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F15E50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DCD7966-C28C-4A4D-B91A-BCD7EC7BF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065" y="4498350"/>
            <a:ext cx="3765759" cy="352424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F15E50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B9B6-98CB-47C6-9507-0A4E0FDE4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6383" y="4957765"/>
            <a:ext cx="3181350" cy="6381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Source Sans Pro Light" panose="020B04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9457278-E5D0-48E0-BD2A-2D6492C256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54269" y="4957765"/>
            <a:ext cx="3181350" cy="6381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Source Sans Pro Light" panose="020B04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1A7D1F-CA73-469C-9834-603A3FE5F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7E4F94-BC4D-4060-8736-613A5BFF54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0532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/>
          <a:srcRect/>
          <a:stretch>
            <a:fillRect l="30000" t="-9000" r="-3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4B98E0-60F8-4D69-ABD4-DFAB799048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4B98E0-60F8-4D69-ABD4-DFAB799048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643501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F4CB96-4A42-47B4-87B1-13A944A60128}"/>
              </a:ext>
            </a:extLst>
          </p:cNvPr>
          <p:cNvSpPr/>
          <p:nvPr userDrawn="1"/>
        </p:nvSpPr>
        <p:spPr>
          <a:xfrm>
            <a:off x="0" y="4845"/>
            <a:ext cx="239486" cy="6858000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98D91-F81E-43BA-B7EF-B967CA9BD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61A32E-BE70-45C5-A3E7-4D6DC1522A48}"/>
              </a:ext>
            </a:extLst>
          </p:cNvPr>
          <p:cNvCxnSpPr/>
          <p:nvPr userDrawn="1"/>
        </p:nvCxnSpPr>
        <p:spPr>
          <a:xfrm>
            <a:off x="1711529" y="1181528"/>
            <a:ext cx="4027470" cy="0"/>
          </a:xfrm>
          <a:prstGeom prst="line">
            <a:avLst/>
          </a:prstGeom>
          <a:ln w="12700">
            <a:solidFill>
              <a:srgbClr val="076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FC16B1-3D4B-4754-8ABF-853C77C8F526}"/>
              </a:ext>
            </a:extLst>
          </p:cNvPr>
          <p:cNvSpPr txBox="1"/>
          <p:nvPr userDrawn="1"/>
        </p:nvSpPr>
        <p:spPr>
          <a:xfrm>
            <a:off x="2308151" y="258198"/>
            <a:ext cx="254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76677"/>
                </a:solidFill>
                <a:latin typeface="Source Sans Pro Semibold" panose="020B0603030403020204" pitchFamily="34" charset="0"/>
              </a:rPr>
              <a:t>Agenda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59F434-A4F1-4545-AE46-FE9A97C37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939" y="1471477"/>
            <a:ext cx="5844073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8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828800" indent="-45720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15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11056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3A1795-4391-4121-9636-C489390B2202}"/>
              </a:ext>
            </a:extLst>
          </p:cNvPr>
          <p:cNvSpPr/>
          <p:nvPr userDrawn="1"/>
        </p:nvSpPr>
        <p:spPr>
          <a:xfrm>
            <a:off x="0" y="-1"/>
            <a:ext cx="12192000" cy="219933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1B1828CC-3AC9-4094-A9B0-170072B189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97" y="4999937"/>
            <a:ext cx="10515600" cy="806225"/>
          </a:xfrm>
        </p:spPr>
        <p:txBody>
          <a:bodyPr/>
          <a:lstStyle>
            <a:lvl1pPr>
              <a:defRPr>
                <a:solidFill>
                  <a:srgbClr val="00A7C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56EF5A8-FF31-464B-9D8E-ABDF81330D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806243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A791E8-F83E-429A-A007-4F9E62198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416493"/>
            <a:ext cx="1572904" cy="493819"/>
          </a:xfrm>
          <a:prstGeom prst="rect">
            <a:avLst/>
          </a:prstGeom>
        </p:spPr>
      </p:pic>
      <p:pic>
        <p:nvPicPr>
          <p:cNvPr id="3" name="Picture 2" descr="A picture containing indoor, person, wall&#10;&#10;Description generated with very high confidence">
            <a:extLst>
              <a:ext uri="{FF2B5EF4-FFF2-40B4-BE49-F238E27FC236}">
                <a16:creationId xmlns:a16="http://schemas.microsoft.com/office/drawing/2014/main" id="{D0ECD087-33AD-4A64-96E1-398EA2506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421"/>
            <a:ext cx="12192000" cy="44032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A1EC68-5512-47E8-998D-0E1FB6255A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668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3A1795-4391-4121-9636-C489390B2202}"/>
              </a:ext>
            </a:extLst>
          </p:cNvPr>
          <p:cNvSpPr/>
          <p:nvPr userDrawn="1"/>
        </p:nvSpPr>
        <p:spPr>
          <a:xfrm>
            <a:off x="0" y="-1"/>
            <a:ext cx="12192000" cy="219933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1B1828CC-3AC9-4094-A9B0-170072B189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97" y="4999937"/>
            <a:ext cx="10515600" cy="806225"/>
          </a:xfrm>
        </p:spPr>
        <p:txBody>
          <a:bodyPr/>
          <a:lstStyle>
            <a:lvl1pPr>
              <a:defRPr>
                <a:solidFill>
                  <a:srgbClr val="00A7C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56EF5A8-FF31-464B-9D8E-ABDF81330D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806243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A791E8-F83E-429A-A007-4F9E62198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416493"/>
            <a:ext cx="1572904" cy="4938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017DDC-ACDE-4E72-B983-19905334A8F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5" name="Picture 4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7ED1F3CC-4F5A-48E2-A8E8-FC04FE675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2885"/>
            <a:ext cx="12192000" cy="44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7594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1F62D3-F992-4163-84FA-5551C9D01B55}"/>
              </a:ext>
            </a:extLst>
          </p:cNvPr>
          <p:cNvSpPr/>
          <p:nvPr userDrawn="1"/>
        </p:nvSpPr>
        <p:spPr>
          <a:xfrm>
            <a:off x="0" y="-1"/>
            <a:ext cx="12192000" cy="219933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6">
            <a:extLst>
              <a:ext uri="{FF2B5EF4-FFF2-40B4-BE49-F238E27FC236}">
                <a16:creationId xmlns:a16="http://schemas.microsoft.com/office/drawing/2014/main" id="{D143550B-CF75-445B-9B30-5331D65EB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97" y="4999937"/>
            <a:ext cx="10515600" cy="806225"/>
          </a:xfrm>
        </p:spPr>
        <p:txBody>
          <a:bodyPr/>
          <a:lstStyle>
            <a:lvl1pPr>
              <a:defRPr>
                <a:solidFill>
                  <a:srgbClr val="00A7C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F96EEF7-77E4-4419-8058-50DE91097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806243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85DD3F-7757-44FD-B733-DD49BE094A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416493"/>
            <a:ext cx="1572904" cy="4938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F56051-E7E7-4E47-9992-80BCDF0DC2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7" name="Picture 6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6823859D-83D7-41A9-82F5-B8AC71252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2885"/>
            <a:ext cx="12192000" cy="44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6002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7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r>
              <a:rPr lang="en-US" dirty="0"/>
              <a:t>© 2018 FMT CONSULTANTS, LLC.</a:t>
            </a:r>
          </a:p>
        </p:txBody>
      </p:sp>
    </p:spTree>
    <p:extLst>
      <p:ext uri="{BB962C8B-B14F-4D97-AF65-F5344CB8AC3E}">
        <p14:creationId xmlns:p14="http://schemas.microsoft.com/office/powerpoint/2010/main" val="373916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811" r:id="rId2"/>
    <p:sldLayoutId id="2147483765" r:id="rId3"/>
    <p:sldLayoutId id="2147483766" r:id="rId4"/>
    <p:sldLayoutId id="2147483827" r:id="rId5"/>
    <p:sldLayoutId id="2147483797" r:id="rId6"/>
    <p:sldLayoutId id="2147483754" r:id="rId7"/>
    <p:sldLayoutId id="2147483761" r:id="rId8"/>
    <p:sldLayoutId id="2147483753" r:id="rId9"/>
    <p:sldLayoutId id="2147483670" r:id="rId10"/>
    <p:sldLayoutId id="2147483749" r:id="rId11"/>
    <p:sldLayoutId id="2147483750" r:id="rId12"/>
    <p:sldLayoutId id="2147483771" r:id="rId13"/>
    <p:sldLayoutId id="2147483773" r:id="rId14"/>
    <p:sldLayoutId id="2147483755" r:id="rId15"/>
    <p:sldLayoutId id="2147483756" r:id="rId16"/>
    <p:sldLayoutId id="2147483782" r:id="rId17"/>
    <p:sldLayoutId id="2147483784" r:id="rId18"/>
    <p:sldLayoutId id="2147483814" r:id="rId19"/>
    <p:sldLayoutId id="2147483817" r:id="rId20"/>
    <p:sldLayoutId id="2147483798" r:id="rId21"/>
    <p:sldLayoutId id="2147483819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720" r:id="rId30"/>
    <p:sldLayoutId id="2147483752" r:id="rId31"/>
    <p:sldLayoutId id="2147483828" r:id="rId32"/>
  </p:sldLayoutIdLst>
  <p:transition/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t-j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://www.sublimetext.com/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eveloper.mozilla.org/en-US/docs/Web/API/Window/localStorage" TargetMode="External"/><Relationship Id="rId4" Type="http://schemas.openxmlformats.org/officeDocument/2006/relationships/hyperlink" Target="https://en.wikipedia.org/wiki/HTTP_cooki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XWe4iohhmIw" TargetMode="External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53891" y="914400"/>
            <a:ext cx="6655249" cy="56365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15E51"/>
                </a:solidFill>
              </a:rPr>
              <a:t>Tech Requirements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Your laptop.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Download materials from: 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https://github.com/fmt-js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</a:rPr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A text editor, recommend Sublime Text 3 (It's free and available for Mac/PC/Linux -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  <a:hlinkClick r:id="rId4" tooltip="http://www.sublimetext.com/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http://www.sublimetext.com/3</a:t>
            </a:r>
            <a:endParaRPr lang="en-US" sz="2000" b="1" dirty="0">
              <a:solidFill>
                <a:srgbClr val="F15E51"/>
              </a:solidFill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OR - Download Visual Studio Code. 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https://github.com/fmt-js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</a:rPr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1143000" lvl="1" indent="-457200">
              <a:lnSpc>
                <a:spcPct val="100000"/>
              </a:lnSpc>
            </a:pPr>
            <a:endParaRPr lang="en-US" sz="1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1143000" lvl="1" indent="-457200">
              <a:lnSpc>
                <a:spcPct val="100000"/>
              </a:lnSpc>
            </a:pPr>
            <a:endParaRPr lang="en-US" sz="1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1143000" lvl="1" indent="-457200">
              <a:lnSpc>
                <a:spcPct val="100000"/>
              </a:lnSpc>
            </a:pPr>
            <a:r>
              <a:rPr lang="en-US" sz="1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d</a:t>
            </a:r>
            <a:endParaRPr lang="en-US" sz="1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26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216;p26" descr="Image result for google charts gif">
            <a:extLst>
              <a:ext uri="{FF2B5EF4-FFF2-40B4-BE49-F238E27FC236}">
                <a16:creationId xmlns:a16="http://schemas.microsoft.com/office/drawing/2014/main" id="{D2717DBA-7402-4BEF-AC6D-BFC7FA9E149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178" r="18270"/>
          <a:stretch/>
        </p:blipFill>
        <p:spPr>
          <a:xfrm>
            <a:off x="2582267" y="1040035"/>
            <a:ext cx="7086721" cy="5072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99;p25">
            <a:extLst>
              <a:ext uri="{FF2B5EF4-FFF2-40B4-BE49-F238E27FC236}">
                <a16:creationId xmlns:a16="http://schemas.microsoft.com/office/drawing/2014/main" id="{15BA04EE-DECC-44C1-A4B7-5E8EC1E6364D}"/>
              </a:ext>
            </a:extLst>
          </p:cNvPr>
          <p:cNvGrpSpPr/>
          <p:nvPr/>
        </p:nvGrpSpPr>
        <p:grpSpPr>
          <a:xfrm>
            <a:off x="2544402" y="5606171"/>
            <a:ext cx="7233566" cy="855787"/>
            <a:chOff x="1778700" y="4260150"/>
            <a:chExt cx="5630400" cy="705300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1854900" y="43363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;p25">
              <a:extLst>
                <a:ext uri="{FF2B5EF4-FFF2-40B4-BE49-F238E27FC236}">
                  <a16:creationId xmlns:a16="http://schemas.microsoft.com/office/drawing/2014/main" id="{B896A61C-703C-487E-9170-DF8B9D4D5871}"/>
                </a:ext>
              </a:extLst>
            </p:cNvPr>
            <p:cNvSpPr/>
            <p:nvPr/>
          </p:nvSpPr>
          <p:spPr>
            <a:xfrm>
              <a:off x="1778700" y="42601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Google Charts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85972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229;p27" descr="https://gyazo.com/56208a5722a6f7ab682c2baddbba8ce3">
            <a:extLst>
              <a:ext uri="{FF2B5EF4-FFF2-40B4-BE49-F238E27FC236}">
                <a16:creationId xmlns:a16="http://schemas.microsoft.com/office/drawing/2014/main" id="{8616689D-D8D4-41A0-B22F-F6170CF1D9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80" y="1067114"/>
            <a:ext cx="6079670" cy="4723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99;p25">
            <a:extLst>
              <a:ext uri="{FF2B5EF4-FFF2-40B4-BE49-F238E27FC236}">
                <a16:creationId xmlns:a16="http://schemas.microsoft.com/office/drawing/2014/main" id="{15BA04EE-DECC-44C1-A4B7-5E8EC1E6364D}"/>
              </a:ext>
            </a:extLst>
          </p:cNvPr>
          <p:cNvGrpSpPr/>
          <p:nvPr/>
        </p:nvGrpSpPr>
        <p:grpSpPr>
          <a:xfrm>
            <a:off x="2544402" y="5606171"/>
            <a:ext cx="7233566" cy="855787"/>
            <a:chOff x="1778700" y="4260150"/>
            <a:chExt cx="5630400" cy="705300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1854900" y="43363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;p25">
              <a:extLst>
                <a:ext uri="{FF2B5EF4-FFF2-40B4-BE49-F238E27FC236}">
                  <a16:creationId xmlns:a16="http://schemas.microsoft.com/office/drawing/2014/main" id="{B896A61C-703C-487E-9170-DF8B9D4D5871}"/>
                </a:ext>
              </a:extLst>
            </p:cNvPr>
            <p:cNvSpPr/>
            <p:nvPr/>
          </p:nvSpPr>
          <p:spPr>
            <a:xfrm>
              <a:off x="1778700" y="42601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Keep track of users with </a:t>
              </a:r>
              <a:r>
                <a:rPr lang="en-US" sz="2400" u="sng" dirty="0">
                  <a:solidFill>
                    <a:srgbClr val="14AEC8"/>
                  </a:solidFill>
                  <a:latin typeface="Source Sans Pro Semibold" panose="020B0603030403020204" pitchFamily="34" charset="0"/>
                  <a:sym typeface="Proxima Nova"/>
                  <a:hlinkClick r:id="rId4"/>
                </a:rPr>
                <a:t>Cookies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 or storing data with 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  <a:hlinkClick r:id="rId5"/>
                </a:rPr>
                <a:t>local storage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7713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99;p25">
            <a:extLst>
              <a:ext uri="{FF2B5EF4-FFF2-40B4-BE49-F238E27FC236}">
                <a16:creationId xmlns:a16="http://schemas.microsoft.com/office/drawing/2014/main" id="{15BA04EE-DECC-44C1-A4B7-5E8EC1E6364D}"/>
              </a:ext>
            </a:extLst>
          </p:cNvPr>
          <p:cNvGrpSpPr/>
          <p:nvPr/>
        </p:nvGrpSpPr>
        <p:grpSpPr>
          <a:xfrm>
            <a:off x="2544402" y="5606171"/>
            <a:ext cx="7233566" cy="855787"/>
            <a:chOff x="1778700" y="4260150"/>
            <a:chExt cx="5630400" cy="705300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1854900" y="43363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;p25">
              <a:extLst>
                <a:ext uri="{FF2B5EF4-FFF2-40B4-BE49-F238E27FC236}">
                  <a16:creationId xmlns:a16="http://schemas.microsoft.com/office/drawing/2014/main" id="{B896A61C-703C-487E-9170-DF8B9D4D5871}"/>
                </a:ext>
              </a:extLst>
            </p:cNvPr>
            <p:cNvSpPr/>
            <p:nvPr/>
          </p:nvSpPr>
          <p:spPr>
            <a:xfrm>
              <a:off x="1778700" y="42601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Interactive elements like tabs, sliders</a:t>
              </a:r>
              <a:r>
                <a:rPr lang="en-US" sz="2400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etc.</a:t>
              </a:r>
              <a:endParaRPr lang="en-US" sz="2400" dirty="0">
                <a:solidFill>
                  <a:schemeClr val="bg1"/>
                </a:solidFill>
                <a:latin typeface="Source Sans Pro Semibold" panose="020B0603030403020204" pitchFamily="34" charset="0"/>
              </a:endParaRPr>
            </a:p>
          </p:txBody>
        </p:sp>
      </p:grpSp>
      <p:pic>
        <p:nvPicPr>
          <p:cNvPr id="11" name="Google Shape;241;p28" descr="https://gyazo.com/4841d6f99367b28a1d6fca4395f408a2">
            <a:extLst>
              <a:ext uri="{FF2B5EF4-FFF2-40B4-BE49-F238E27FC236}">
                <a16:creationId xmlns:a16="http://schemas.microsoft.com/office/drawing/2014/main" id="{0A696F6F-74A0-4231-8001-1A11F4C3C4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447" y="1006475"/>
            <a:ext cx="7310051" cy="4568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4383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Script Tags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You can mix JavaScript and HTML. The </a:t>
            </a:r>
            <a:r>
              <a:rPr lang="en-US" b="1" dirty="0">
                <a:solidFill>
                  <a:srgbClr val="14AEC8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script tag </a:t>
            </a:r>
            <a:r>
              <a:rPr lang="en-US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tells your browser the stuff inside is code, not content.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2400" dirty="0">
              <a:solidFill>
                <a:srgbClr val="5355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b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CODE GOES HERE</a:t>
            </a:r>
            <a:b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489681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JavaScript Files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703777" y="1968750"/>
            <a:ext cx="9051558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Just like CSS, you can split a long block of JavaScript into its own file.</a:t>
            </a:r>
            <a:endParaRPr lang="en-US" dirty="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2400" dirty="0">
              <a:solidFill>
                <a:srgbClr val="5355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&lt;script </a:t>
            </a:r>
            <a:r>
              <a:rPr lang="en-US" b="1" dirty="0" err="1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"path/to/file.js"</a:t>
            </a:r>
            <a:r>
              <a:rPr lang="en-US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402582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7CB03-75F6-4632-808E-768C1D9B84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20C93-518D-4A32-8274-D7A65B8B39A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068DE-8028-4219-B366-62F1A87C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4" y="2091922"/>
            <a:ext cx="5415224" cy="2304824"/>
          </a:xfrm>
        </p:spPr>
        <p:txBody>
          <a:bodyPr>
            <a:normAutofit/>
          </a:bodyPr>
          <a:lstStyle/>
          <a:p>
            <a:r>
              <a:rPr lang="en-US" sz="3600" dirty="0"/>
              <a:t>Let’s get setup to start coding (:</a:t>
            </a:r>
          </a:p>
        </p:txBody>
      </p:sp>
    </p:spTree>
    <p:extLst>
      <p:ext uri="{BB962C8B-B14F-4D97-AF65-F5344CB8AC3E}">
        <p14:creationId xmlns:p14="http://schemas.microsoft.com/office/powerpoint/2010/main" val="126518302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alert(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console.log(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'Secret message'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E98D4FB-9CDD-45A6-86CC-20CEBA73D5E9}"/>
              </a:ext>
            </a:extLst>
          </p:cNvPr>
          <p:cNvSpPr>
            <a:spLocks noGrp="1"/>
          </p:cNvSpPr>
          <p:nvPr/>
        </p:nvSpPr>
        <p:spPr>
          <a:xfrm>
            <a:off x="2275081" y="1591500"/>
            <a:ext cx="7248060" cy="12896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Make a folder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FMT-JS</a:t>
            </a: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Inside, make a new page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index.html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Write your code </a:t>
            </a:r>
          </a:p>
          <a:p>
            <a:pPr>
              <a:lnSpc>
                <a:spcPct val="120000"/>
              </a:lnSpc>
            </a:pP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240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alert(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console.log(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'Secret message'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E98D4FB-9CDD-45A6-86CC-20CEBA73D5E9}"/>
              </a:ext>
            </a:extLst>
          </p:cNvPr>
          <p:cNvSpPr>
            <a:spLocks noGrp="1"/>
          </p:cNvSpPr>
          <p:nvPr/>
        </p:nvSpPr>
        <p:spPr>
          <a:xfrm>
            <a:off x="2275081" y="1591500"/>
            <a:ext cx="7248060" cy="12896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Make a folder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FMT-JS</a:t>
            </a: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Inside, make a new page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index.html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Write your code </a:t>
            </a:r>
          </a:p>
          <a:p>
            <a:pPr>
              <a:lnSpc>
                <a:spcPct val="120000"/>
              </a:lnSpc>
            </a:pP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442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0;p32" descr="Confused robot">
            <a:extLst>
              <a:ext uri="{FF2B5EF4-FFF2-40B4-BE49-F238E27FC236}">
                <a16:creationId xmlns:a16="http://schemas.microsoft.com/office/drawing/2014/main" id="{5791F1E6-56E3-4AF1-988C-F637543A041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r="24196"/>
          <a:stretch/>
        </p:blipFill>
        <p:spPr>
          <a:xfrm>
            <a:off x="1207185" y="1394336"/>
            <a:ext cx="4701245" cy="44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78;p32">
            <a:extLst>
              <a:ext uri="{FF2B5EF4-FFF2-40B4-BE49-F238E27FC236}">
                <a16:creationId xmlns:a16="http://schemas.microsoft.com/office/drawing/2014/main" id="{D10A4761-0099-42E8-9D7C-A3B7AA9D45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3497" y="1251829"/>
            <a:ext cx="4583720" cy="1139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14AEC8"/>
                </a:solidFill>
                <a:ea typeface="+mn-ea"/>
                <a:cs typeface="+mn-cs"/>
                <a:sym typeface="Proxima Nova"/>
              </a:rPr>
              <a:t>Computers need simple, clear instructions</a:t>
            </a:r>
            <a:endParaRPr sz="3200" dirty="0">
              <a:solidFill>
                <a:srgbClr val="14AEC8"/>
              </a:solidFill>
              <a:ea typeface="+mn-ea"/>
              <a:cs typeface="+mn-cs"/>
              <a:sym typeface="Proxima Nova"/>
            </a:endParaRPr>
          </a:p>
        </p:txBody>
      </p:sp>
      <p:sp>
        <p:nvSpPr>
          <p:cNvPr id="14" name="Google Shape;279;p32">
            <a:extLst>
              <a:ext uri="{FF2B5EF4-FFF2-40B4-BE49-F238E27FC236}">
                <a16:creationId xmlns:a16="http://schemas.microsoft.com/office/drawing/2014/main" id="{1F904739-EF1F-4DDD-8A33-9C434339A341}"/>
              </a:ext>
            </a:extLst>
          </p:cNvPr>
          <p:cNvSpPr txBox="1">
            <a:spLocks/>
          </p:cNvSpPr>
          <p:nvPr/>
        </p:nvSpPr>
        <p:spPr>
          <a:xfrm>
            <a:off x="6166047" y="2391662"/>
            <a:ext cx="4701245" cy="3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Proxima Nova"/>
              <a:buChar char="●"/>
            </a:pPr>
            <a:r>
              <a:rPr lang="en-US" sz="3200" dirty="0">
                <a:latin typeface="Source Sans Pro Light" panose="020B0403030403020204" pitchFamily="34" charset="0"/>
                <a:sym typeface="Proxima Nova"/>
              </a:rPr>
              <a:t>Computers are great at processing. They are bad at understanding.</a:t>
            </a:r>
          </a:p>
          <a:p>
            <a:pPr marL="457200" indent="-342900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en-US" sz="3200" dirty="0">
                <a:latin typeface="Source Sans Pro Light" panose="020B0403030403020204" pitchFamily="34" charset="0"/>
                <a:sym typeface="Proxima Nova"/>
              </a:rPr>
              <a:t>When you write a program, you must break down every step into simple pieces.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763763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2D51A-147A-4849-8150-0C22628EBD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pSp>
        <p:nvGrpSpPr>
          <p:cNvPr id="5" name="Google Shape;285;p33">
            <a:extLst>
              <a:ext uri="{FF2B5EF4-FFF2-40B4-BE49-F238E27FC236}">
                <a16:creationId xmlns:a16="http://schemas.microsoft.com/office/drawing/2014/main" id="{36378DB6-A752-41DE-A613-39A9672E165A}"/>
              </a:ext>
            </a:extLst>
          </p:cNvPr>
          <p:cNvGrpSpPr/>
          <p:nvPr/>
        </p:nvGrpSpPr>
        <p:grpSpPr>
          <a:xfrm>
            <a:off x="0" y="2677239"/>
            <a:ext cx="11898923" cy="1836857"/>
            <a:chOff x="459300" y="1587468"/>
            <a:chExt cx="8301600" cy="1836857"/>
          </a:xfrm>
        </p:grpSpPr>
        <p:sp>
          <p:nvSpPr>
            <p:cNvPr id="6" name="Google Shape;286;p33">
              <a:extLst>
                <a:ext uri="{FF2B5EF4-FFF2-40B4-BE49-F238E27FC236}">
                  <a16:creationId xmlns:a16="http://schemas.microsoft.com/office/drawing/2014/main" id="{9687A4C4-6F2B-44B9-8EB6-FD3AAA740178}"/>
                </a:ext>
              </a:extLst>
            </p:cNvPr>
            <p:cNvSpPr/>
            <p:nvPr/>
          </p:nvSpPr>
          <p:spPr>
            <a:xfrm>
              <a:off x="535500" y="1687025"/>
              <a:ext cx="8225400" cy="1737300"/>
            </a:xfrm>
            <a:prstGeom prst="rect">
              <a:avLst/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;p33">
              <a:extLst>
                <a:ext uri="{FF2B5EF4-FFF2-40B4-BE49-F238E27FC236}">
                  <a16:creationId xmlns:a16="http://schemas.microsoft.com/office/drawing/2014/main" id="{C0E8F3A0-E7CE-4EE0-837E-2891C5AAB5C6}"/>
                </a:ext>
              </a:extLst>
            </p:cNvPr>
            <p:cNvSpPr/>
            <p:nvPr/>
          </p:nvSpPr>
          <p:spPr>
            <a:xfrm>
              <a:off x="459300" y="1587468"/>
              <a:ext cx="8225400" cy="17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B174AC-213A-4131-9994-223B34BEEA53}"/>
              </a:ext>
            </a:extLst>
          </p:cNvPr>
          <p:cNvGrpSpPr/>
          <p:nvPr/>
        </p:nvGrpSpPr>
        <p:grpSpPr>
          <a:xfrm>
            <a:off x="4703884" y="1281074"/>
            <a:ext cx="6577974" cy="4545295"/>
            <a:chOff x="4466493" y="1281074"/>
            <a:chExt cx="6577974" cy="4545295"/>
          </a:xfrm>
        </p:grpSpPr>
        <p:sp>
          <p:nvSpPr>
            <p:cNvPr id="8" name="Google Shape;290;p33">
              <a:extLst>
                <a:ext uri="{FF2B5EF4-FFF2-40B4-BE49-F238E27FC236}">
                  <a16:creationId xmlns:a16="http://schemas.microsoft.com/office/drawing/2014/main" id="{1AB96F81-F4EB-4B67-95C7-9232E72AC346}"/>
                </a:ext>
              </a:extLst>
            </p:cNvPr>
            <p:cNvSpPr/>
            <p:nvPr/>
          </p:nvSpPr>
          <p:spPr>
            <a:xfrm>
              <a:off x="4466493" y="1281074"/>
              <a:ext cx="6577974" cy="4545295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Online Media 9">
              <a:hlinkClick r:id="" action="ppaction://media"/>
              <a:extLst>
                <a:ext uri="{FF2B5EF4-FFF2-40B4-BE49-F238E27FC236}">
                  <a16:creationId xmlns:a16="http://schemas.microsoft.com/office/drawing/2014/main" id="{AEB63B0A-9EFD-41A8-94AD-76E1ACA42C65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730653" y="1520762"/>
              <a:ext cx="6049653" cy="340293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735D-B158-4561-8483-CACE3EA33A26}"/>
              </a:ext>
            </a:extLst>
          </p:cNvPr>
          <p:cNvSpPr/>
          <p:nvPr/>
        </p:nvSpPr>
        <p:spPr>
          <a:xfrm>
            <a:off x="109220" y="3383836"/>
            <a:ext cx="4336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schemeClr val="bg1"/>
                </a:solidFill>
                <a:latin typeface="Source Sans Pro Semibold" panose="020B0603030403020204" pitchFamily="34" charset="0"/>
                <a:sym typeface="Arial"/>
              </a:rPr>
              <a:t>Example: Make a Sandwich</a:t>
            </a:r>
            <a:endParaRPr lang="en-US" sz="2800" dirty="0">
              <a:solidFill>
                <a:schemeClr val="bg1"/>
              </a:solidFill>
              <a:latin typeface="Source Sans Pro Semibold" panose="020B0603030403020204" pitchFamily="34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6978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 fullScrn="1"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08707" y="2214562"/>
            <a:ext cx="6570663" cy="2428875"/>
          </a:xfrm>
        </p:spPr>
        <p:txBody>
          <a:bodyPr>
            <a:normAutofit fontScale="77500" lnSpcReduction="20000"/>
          </a:bodyPr>
          <a:lstStyle/>
          <a:p>
            <a:r>
              <a:rPr lang="en-US" sz="8500" b="1" dirty="0"/>
              <a:t>Intro to JavaScript</a:t>
            </a:r>
          </a:p>
          <a:p>
            <a:r>
              <a:rPr lang="en-US" sz="3200" b="1" dirty="0"/>
              <a:t>Denise Nguyen</a:t>
            </a:r>
          </a:p>
          <a:p>
            <a:r>
              <a:rPr lang="en-US" sz="3200" dirty="0"/>
              <a:t>Consultant, FMT Consultant</a:t>
            </a:r>
          </a:p>
        </p:txBody>
      </p:sp>
    </p:spTree>
    <p:extLst>
      <p:ext uri="{BB962C8B-B14F-4D97-AF65-F5344CB8AC3E}">
        <p14:creationId xmlns:p14="http://schemas.microsoft.com/office/powerpoint/2010/main" val="2692029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7CB03-75F6-4632-808E-768C1D9B84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20C93-518D-4A32-8274-D7A65B8B39A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068DE-8028-4219-B366-62F1A87C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4" y="2091922"/>
            <a:ext cx="5415224" cy="2304824"/>
          </a:xfrm>
        </p:spPr>
        <p:txBody>
          <a:bodyPr>
            <a:normAutofit/>
          </a:bodyPr>
          <a:lstStyle/>
          <a:p>
            <a:r>
              <a:rPr lang="en-US" sz="3600" dirty="0"/>
              <a:t>OVERVIEW OF JAVASCRIPT</a:t>
            </a:r>
          </a:p>
        </p:txBody>
      </p:sp>
    </p:spTree>
    <p:extLst>
      <p:ext uri="{BB962C8B-B14F-4D97-AF65-F5344CB8AC3E}">
        <p14:creationId xmlns:p14="http://schemas.microsoft.com/office/powerpoint/2010/main" val="1990096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How does JavaScript work?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3731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>
              <a:spcBef>
                <a:spcPts val="60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You visit a website with JavaScript code on it.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Your browser (e.g., Chrome) reads the code line-by-line.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The browser runs each line of code as it reads it.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Based on these instructions, the browser performs calculations and changes the HTML and CSS on the page.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If the browser finds code it doesn't understand, it stops running and creates an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406131150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767516"/>
            <a:ext cx="9301430" cy="3981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ea typeface="Proxima Nova"/>
                <a:cs typeface="Segoe UI Semilight" panose="020B0402040204020203" pitchFamily="34" charset="0"/>
                <a:sym typeface="Proxima Nova"/>
              </a:rPr>
              <a:t>Open the console.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In Chrome, use the keyboard shortcut: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cs typeface="Segoe UI Semilight" panose="020B0402040204020203" pitchFamily="34" charset="0"/>
                <a:sym typeface="Proxima Nova"/>
              </a:rPr>
              <a:t>Mac: </a:t>
            </a: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Command + Option + J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cs typeface="Segoe UI Semilight" panose="020B0402040204020203" pitchFamily="34" charset="0"/>
                <a:sym typeface="Proxima Nova"/>
              </a:rPr>
              <a:t>Windows: </a:t>
            </a: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Control + Shift + J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Open your practice page.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cs typeface="Segoe UI Semilight" panose="020B0402040204020203" pitchFamily="34" charset="0"/>
                <a:sym typeface="Proxima Nova"/>
              </a:rPr>
              <a:t>Do you see anything in the console?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Try typing in 2 + 2 and hitting enter.</a:t>
            </a:r>
          </a:p>
        </p:txBody>
      </p:sp>
    </p:spTree>
    <p:extLst>
      <p:ext uri="{BB962C8B-B14F-4D97-AF65-F5344CB8AC3E}">
        <p14:creationId xmlns:p14="http://schemas.microsoft.com/office/powerpoint/2010/main" val="26848618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Statements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Each instruction in JS is a "statement", like:</a:t>
            </a: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glad to meet you'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fuzzy'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125896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Comments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You can leave </a:t>
            </a:r>
            <a:r>
              <a:rPr lang="en-US" sz="3200" b="1" dirty="0">
                <a:solidFill>
                  <a:srgbClr val="F15E51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comments</a:t>
            </a:r>
            <a:r>
              <a:rPr lang="en-US" sz="32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 in your code—notes that people can read but computers will ignore.</a:t>
            </a: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//MEOW THESE ARE CONSOLE LOGS</a:t>
            </a:r>
          </a:p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glad to meet you'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fuzzy'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121920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 Getting results onto your screen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525146" y="1843401"/>
            <a:ext cx="9301430" cy="1130432"/>
            <a:chOff x="1456414" y="1704020"/>
            <a:chExt cx="9301430" cy="113043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1704020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Open a popup box.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30655" y="2317107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alert(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sz="2000" b="1" dirty="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997B-3FEE-437F-8930-023FD7315A0E}"/>
              </a:ext>
            </a:extLst>
          </p:cNvPr>
          <p:cNvGrpSpPr/>
          <p:nvPr/>
        </p:nvGrpSpPr>
        <p:grpSpPr>
          <a:xfrm>
            <a:off x="1525146" y="3169998"/>
            <a:ext cx="9301430" cy="1130432"/>
            <a:chOff x="1456414" y="2755509"/>
            <a:chExt cx="9301430" cy="1130432"/>
          </a:xfrm>
        </p:grpSpPr>
        <p:sp>
          <p:nvSpPr>
            <p:cNvPr id="11" name="Google Shape;248;p29">
              <a:extLst>
                <a:ext uri="{FF2B5EF4-FFF2-40B4-BE49-F238E27FC236}">
                  <a16:creationId xmlns:a16="http://schemas.microsoft.com/office/drawing/2014/main" id="{CD410BC4-DFE5-44EE-8051-FD77F6E570F9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2755509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Display a message in your console.</a:t>
              </a:r>
            </a:p>
          </p:txBody>
        </p:sp>
        <p:sp>
          <p:nvSpPr>
            <p:cNvPr id="14" name="Google Shape;250;p29">
              <a:extLst>
                <a:ext uri="{FF2B5EF4-FFF2-40B4-BE49-F238E27FC236}">
                  <a16:creationId xmlns:a16="http://schemas.microsoft.com/office/drawing/2014/main" id="{3B17DA13-223E-43C3-869E-9F3A8A5F5C33}"/>
                </a:ext>
              </a:extLst>
            </p:cNvPr>
            <p:cNvSpPr/>
            <p:nvPr/>
          </p:nvSpPr>
          <p:spPr>
            <a:xfrm>
              <a:off x="1730655" y="3368596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432511" y="4548430"/>
            <a:ext cx="9394065" cy="1125658"/>
            <a:chOff x="1456414" y="2755509"/>
            <a:chExt cx="9394065" cy="1125658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2755509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Add something to the page.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823290" y="3363822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document.write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sz="16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1413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7CB03-75F6-4632-808E-768C1D9B84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20C93-518D-4A32-8274-D7A65B8B39A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068DE-8028-4219-B366-62F1A87C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4" y="2091922"/>
            <a:ext cx="5415224" cy="2304824"/>
          </a:xfrm>
        </p:spPr>
        <p:txBody>
          <a:bodyPr>
            <a:normAutofit/>
          </a:bodyPr>
          <a:lstStyle/>
          <a:p>
            <a:r>
              <a:rPr lang="en-US" sz="3600" dirty="0"/>
              <a:t>LET’S CODE TOGETHER!</a:t>
            </a:r>
          </a:p>
        </p:txBody>
      </p:sp>
    </p:spTree>
    <p:extLst>
      <p:ext uri="{BB962C8B-B14F-4D97-AF65-F5344CB8AC3E}">
        <p14:creationId xmlns:p14="http://schemas.microsoft.com/office/powerpoint/2010/main" val="255907443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504585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DFC53-69B5-4077-A193-E3710358AA81}"/>
              </a:ext>
            </a:extLst>
          </p:cNvPr>
          <p:cNvSpPr/>
          <p:nvPr/>
        </p:nvSpPr>
        <p:spPr>
          <a:xfrm>
            <a:off x="695973" y="1592746"/>
            <a:ext cx="66852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Open </a:t>
            </a:r>
            <a:r>
              <a:rPr lang="en-US" sz="16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index.html</a:t>
            </a: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 to the code.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Try different ways of printing a message.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new file called </a:t>
            </a:r>
            <a:r>
              <a:rPr lang="en-US" sz="16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Proxima Nova"/>
              </a:rPr>
              <a:t>mycode.js</a:t>
            </a: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Move your code to this file and link it to your page.</a:t>
            </a:r>
          </a:p>
        </p:txBody>
      </p: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200228"/>
            <a:ext cx="10334802" cy="3461059"/>
            <a:chOff x="4680922" y="669661"/>
            <a:chExt cx="4092444" cy="4199076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835732"/>
              <a:ext cx="4042200" cy="3873423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alert(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console.log(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'Secret message'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807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Variables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59166"/>
            <a:ext cx="9301430" cy="140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Just like 'x' in algebra, a variable is a named container for a value that can change.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Declaring a Variable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To declare (create) a variable, just type the word var and the variable name.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rgbClr val="53555C"/>
              </a:solidFill>
              <a:latin typeface="Segoe UI Light" panose="020B0502040204020203" pitchFamily="34" charset="0"/>
              <a:ea typeface="Proxima Nova"/>
              <a:cs typeface="Segoe UI Light" panose="020B0502040204020203" pitchFamily="34" charset="0"/>
              <a:sym typeface="Proxima Nova"/>
            </a:endParaRPr>
          </a:p>
        </p:txBody>
      </p:sp>
      <p:sp>
        <p:nvSpPr>
          <p:cNvPr id="14" name="Google Shape;250;p29">
            <a:extLst>
              <a:ext uri="{FF2B5EF4-FFF2-40B4-BE49-F238E27FC236}">
                <a16:creationId xmlns:a16="http://schemas.microsoft.com/office/drawing/2014/main" id="{3B17DA13-223E-43C3-869E-9F3A8A5F5C33}"/>
              </a:ext>
            </a:extLst>
          </p:cNvPr>
          <p:cNvSpPr/>
          <p:nvPr/>
        </p:nvSpPr>
        <p:spPr>
          <a:xfrm>
            <a:off x="1706752" y="3262840"/>
            <a:ext cx="9027189" cy="51734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569631" y="3889507"/>
            <a:ext cx="9301430" cy="1478891"/>
            <a:chOff x="1593534" y="2096586"/>
            <a:chExt cx="9301430" cy="1478891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593534" y="2096586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</a:pPr>
              <a:r>
                <a:rPr lang="en-US" sz="2000" dirty="0">
                  <a:solidFill>
                    <a:srgbClr val="53555C"/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sym typeface="Proxima Nova"/>
                </a:rPr>
                <a:t>It is a good idea to give your variable a starting value. This is called initializing the variable.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730655" y="3058132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numberOfKittens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sz="16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946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Variable Values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92887"/>
            <a:ext cx="9301430" cy="2877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When you first create a variable, it does not have a value (it is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undefined</a:t>
            </a: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). </a:t>
            </a:r>
            <a:endParaRPr lang="en-US" b="1" dirty="0">
              <a:solidFill>
                <a:srgbClr val="FFFFFF"/>
              </a:solidFill>
              <a:highlight>
                <a:srgbClr val="FFFFFF"/>
              </a:highlight>
              <a:latin typeface="Segoe UI Light" panose="020B0502040204020203" pitchFamily="34" charset="0"/>
              <a:ea typeface="Courier New"/>
              <a:cs typeface="Segoe UI Light" panose="020B0502040204020203" pitchFamily="34" charset="0"/>
              <a:sym typeface="Courier New"/>
            </a:endParaRP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You can set a value for a variable.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Variables can hold different types of data.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The value of a variable can change over time.</a:t>
            </a:r>
          </a:p>
        </p:txBody>
      </p:sp>
    </p:spTree>
    <p:extLst>
      <p:ext uri="{BB962C8B-B14F-4D97-AF65-F5344CB8AC3E}">
        <p14:creationId xmlns:p14="http://schemas.microsoft.com/office/powerpoint/2010/main" val="9070186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23B-B737-4C42-A4D2-B5D51EFC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BEF8B-7B41-4522-812A-F3B790C44F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dkitty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49300-7A95-4D99-839D-65B0430E63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CRM Consultant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43CEE6-1EAC-4A02-8233-1F31EC048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Everyone calls me </a:t>
            </a:r>
            <a:r>
              <a:rPr lang="en-US" dirty="0" err="1"/>
              <a:t>kittie</a:t>
            </a:r>
            <a:r>
              <a:rPr lang="en-US" dirty="0"/>
              <a:t>, I love cats and made a lot cats noises in high school. No I have never had a cat before. </a:t>
            </a:r>
          </a:p>
          <a:p>
            <a:r>
              <a:rPr lang="en-US" dirty="0"/>
              <a:t>I haven’t been at FMT for even a year and I love D365 CRM so much!!!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289A3A-1593-4D8D-9605-94A1A29785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2A1B22AE-6F19-4922-A83B-49D730E29A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456" y="2129632"/>
            <a:ext cx="3165475" cy="3148012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748569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Naming Variable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92887"/>
            <a:ext cx="9301430" cy="2877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The variable name is case-sensitive.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A new variable should have a unique name.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Variable names need to start with a letter,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$</a:t>
            </a: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, or </a:t>
            </a:r>
            <a:r>
              <a:rPr lang="en-US" b="1" dirty="0">
                <a:solidFill>
                  <a:srgbClr val="F15E5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_</a:t>
            </a:r>
            <a:r>
              <a:rPr lang="en-US" dirty="0">
                <a:solidFill>
                  <a:srgbClr val="F15E51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Avoid reserved words.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Choose clarity and meaning for humans to read later.</a:t>
            </a:r>
          </a:p>
        </p:txBody>
      </p:sp>
    </p:spTree>
    <p:extLst>
      <p:ext uri="{BB962C8B-B14F-4D97-AF65-F5344CB8AC3E}">
        <p14:creationId xmlns:p14="http://schemas.microsoft.com/office/powerpoint/2010/main" val="39830465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Using Variables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59166"/>
            <a:ext cx="9301430" cy="140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Once you have created a variable, you can use it in your code. Just type the name of the variable.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Using a Variable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To declare (create) a variable, just type the word var and the variable name.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rgbClr val="53555C"/>
              </a:solidFill>
              <a:latin typeface="Segoe UI Light" panose="020B0502040204020203" pitchFamily="34" charset="0"/>
              <a:ea typeface="Proxima Nova"/>
              <a:cs typeface="Segoe UI Light" panose="020B0502040204020203" pitchFamily="34" charset="0"/>
              <a:sym typeface="Proxima Nova"/>
            </a:endParaRPr>
          </a:p>
        </p:txBody>
      </p:sp>
      <p:sp>
        <p:nvSpPr>
          <p:cNvPr id="17" name="Google Shape;250;p29">
            <a:extLst>
              <a:ext uri="{FF2B5EF4-FFF2-40B4-BE49-F238E27FC236}">
                <a16:creationId xmlns:a16="http://schemas.microsoft.com/office/drawing/2014/main" id="{4D679EAC-5341-4E4F-8679-832B7666D773}"/>
              </a:ext>
            </a:extLst>
          </p:cNvPr>
          <p:cNvSpPr/>
          <p:nvPr/>
        </p:nvSpPr>
        <p:spPr>
          <a:xfrm>
            <a:off x="1662266" y="3705131"/>
            <a:ext cx="9027189" cy="1994667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191242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DFC53-69B5-4077-A193-E3710358AA81}"/>
              </a:ext>
            </a:extLst>
          </p:cNvPr>
          <p:cNvSpPr/>
          <p:nvPr/>
        </p:nvSpPr>
        <p:spPr>
          <a:xfrm>
            <a:off x="785446" y="1768427"/>
            <a:ext cx="8135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In your JavaScript file, create a variable and give it a valid name and value. Then, display the value.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run it in </a:t>
            </a:r>
            <a:r>
              <a:rPr lang="en-US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Proxima Nova"/>
              </a:rPr>
              <a:t>mycode.js</a:t>
            </a:r>
            <a:r>
              <a:rPr lang="en-US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</a:p>
            <a:p>
              <a:pPr lvl="0"/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</a:p>
            <a:p>
              <a:pPr lvl="0"/>
              <a:endParaRPr lang="en-US" sz="1600" b="1" dirty="0">
                <a:solidFill>
                  <a:srgbClr val="C82829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lvl="0"/>
              <a:r>
                <a:rPr lang="en-US" sz="12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	&lt;!-- LINK FOR JS FILE --&gt;</a:t>
              </a:r>
            </a:p>
            <a:p>
              <a:pPr lvl="0"/>
              <a:r>
                <a:rPr lang="en-US" sz="16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&lt;script </a:t>
              </a:r>
              <a:r>
                <a:rPr lang="en-US" sz="1600" b="1" dirty="0" err="1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src</a:t>
              </a:r>
              <a:r>
                <a:rPr lang="en-US" sz="16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1600" b="1" dirty="0">
                  <a:solidFill>
                    <a:srgbClr val="718C00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"mycode.js"</a:t>
              </a:r>
              <a:r>
                <a:rPr lang="en-US" sz="16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&gt;&lt;/script&gt;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8480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Data Types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525146" y="1620381"/>
            <a:ext cx="9301430" cy="1130432"/>
            <a:chOff x="1456414" y="1704020"/>
            <a:chExt cx="9301430" cy="113043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1704020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string </a:t>
              </a:r>
              <a:r>
                <a:rPr lang="en-US" sz="3200" dirty="0" err="1">
                  <a:solidFill>
                    <a:srgbClr val="53555C"/>
                  </a:solidFill>
                  <a:latin typeface="Segoe UI Semilight" panose="020B0402040204020203" pitchFamily="34" charset="0"/>
                  <a:ea typeface="Proxima Nova"/>
                  <a:cs typeface="Segoe UI Semilight" panose="020B0402040204020203" pitchFamily="34" charset="0"/>
                  <a:sym typeface="Proxima Nova"/>
                </a:rPr>
                <a:t>string</a:t>
              </a:r>
              <a:r>
                <a:rPr lang="en-US" sz="3200" dirty="0">
                  <a:solidFill>
                    <a:srgbClr val="53555C"/>
                  </a:solidFill>
                  <a:latin typeface="Segoe UI Semilight" panose="020B0402040204020203" pitchFamily="34" charset="0"/>
                  <a:ea typeface="Proxima Nova"/>
                  <a:cs typeface="Segoe UI Semilight" panose="020B0402040204020203" pitchFamily="34" charset="0"/>
                  <a:sym typeface="Proxima Nova"/>
                </a:rPr>
                <a:t> of characters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30655" y="2317107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'Jane Lane'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997B-3FEE-437F-8930-023FD7315A0E}"/>
              </a:ext>
            </a:extLst>
          </p:cNvPr>
          <p:cNvGrpSpPr/>
          <p:nvPr/>
        </p:nvGrpSpPr>
        <p:grpSpPr>
          <a:xfrm>
            <a:off x="1525146" y="2680677"/>
            <a:ext cx="9301430" cy="1130432"/>
            <a:chOff x="1456414" y="2266188"/>
            <a:chExt cx="9301430" cy="1130432"/>
          </a:xfrm>
        </p:grpSpPr>
        <p:sp>
          <p:nvSpPr>
            <p:cNvPr id="11" name="Google Shape;248;p29">
              <a:extLst>
                <a:ext uri="{FF2B5EF4-FFF2-40B4-BE49-F238E27FC236}">
                  <a16:creationId xmlns:a16="http://schemas.microsoft.com/office/drawing/2014/main" id="{CD410BC4-DFE5-44EE-8051-FD77F6E570F9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2266188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number </a:t>
              </a:r>
              <a:r>
                <a:rPr lang="en-US" sz="3200" dirty="0">
                  <a:solidFill>
                    <a:srgbClr val="53555C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  <a:sym typeface="Proxima Nova"/>
                </a:rPr>
                <a:t>integer or floating point</a:t>
              </a:r>
            </a:p>
          </p:txBody>
        </p:sp>
        <p:sp>
          <p:nvSpPr>
            <p:cNvPr id="14" name="Google Shape;250;p29">
              <a:extLst>
                <a:ext uri="{FF2B5EF4-FFF2-40B4-BE49-F238E27FC236}">
                  <a16:creationId xmlns:a16="http://schemas.microsoft.com/office/drawing/2014/main" id="{3B17DA13-223E-43C3-869E-9F3A8A5F5C33}"/>
                </a:ext>
              </a:extLst>
            </p:cNvPr>
            <p:cNvSpPr/>
            <p:nvPr/>
          </p:nvSpPr>
          <p:spPr>
            <a:xfrm>
              <a:off x="1730655" y="2879275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myAge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456414" y="3757001"/>
            <a:ext cx="9394065" cy="1125658"/>
            <a:chOff x="1480317" y="1964080"/>
            <a:chExt cx="9394065" cy="1125658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480317" y="1964080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 err="1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boolean</a:t>
              </a: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3200" dirty="0">
                  <a:solidFill>
                    <a:srgbClr val="53555C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  <a:sym typeface="Proxima Nova"/>
                </a:rPr>
                <a:t>true or false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847193" y="2572393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myAge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8" name="Google Shape;248;p29">
            <a:extLst>
              <a:ext uri="{FF2B5EF4-FFF2-40B4-BE49-F238E27FC236}">
                <a16:creationId xmlns:a16="http://schemas.microsoft.com/office/drawing/2014/main" id="{9D003F59-2138-4246-9608-3BEDAC35A4A6}"/>
              </a:ext>
            </a:extLst>
          </p:cNvPr>
          <p:cNvSpPr txBox="1">
            <a:spLocks/>
          </p:cNvSpPr>
          <p:nvPr/>
        </p:nvSpPr>
        <p:spPr>
          <a:xfrm>
            <a:off x="1432511" y="4736114"/>
            <a:ext cx="9301430" cy="64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null </a:t>
            </a:r>
            <a:r>
              <a:rPr lang="en-US" sz="3200" dirty="0">
                <a:solidFill>
                  <a:srgbClr val="53555C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Proxima Nova"/>
              </a:rPr>
              <a:t>an explicitly empty value</a:t>
            </a:r>
          </a:p>
        </p:txBody>
      </p:sp>
      <p:sp>
        <p:nvSpPr>
          <p:cNvPr id="19" name="Google Shape;250;p29">
            <a:extLst>
              <a:ext uri="{FF2B5EF4-FFF2-40B4-BE49-F238E27FC236}">
                <a16:creationId xmlns:a16="http://schemas.microsoft.com/office/drawing/2014/main" id="{04519F9E-A006-4154-B9A3-A471D9D80A28}"/>
              </a:ext>
            </a:extLst>
          </p:cNvPr>
          <p:cNvSpPr/>
          <p:nvPr/>
        </p:nvSpPr>
        <p:spPr>
          <a:xfrm>
            <a:off x="1799387" y="5344427"/>
            <a:ext cx="9027189" cy="51734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goodPickupLines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669654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Arithmetic Operators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4" y="2453267"/>
            <a:ext cx="9280387" cy="1000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1800"/>
              <a:buFont typeface="Proxima Nova"/>
              <a:buChar char="▹"/>
            </a:pPr>
            <a:endParaRPr lang="en-US" sz="2000" dirty="0">
              <a:solidFill>
                <a:srgbClr val="53555C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Proxima Nova"/>
            </a:endParaRPr>
          </a:p>
        </p:txBody>
      </p:sp>
      <p:sp>
        <p:nvSpPr>
          <p:cNvPr id="17" name="Google Shape;250;p29">
            <a:extLst>
              <a:ext uri="{FF2B5EF4-FFF2-40B4-BE49-F238E27FC236}">
                <a16:creationId xmlns:a16="http://schemas.microsoft.com/office/drawing/2014/main" id="{4D679EAC-5341-4E4F-8679-832B7666D773}"/>
              </a:ext>
            </a:extLst>
          </p:cNvPr>
          <p:cNvSpPr/>
          <p:nvPr/>
        </p:nvSpPr>
        <p:spPr>
          <a:xfrm>
            <a:off x="1662266" y="3705131"/>
            <a:ext cx="9027189" cy="1994667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numberOfPuppies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numberOfAnimals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numberOfPuppies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en-US" b="1" dirty="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3CD2D01-C569-46B0-B672-033DD3B538A7}"/>
              </a:ext>
            </a:extLst>
          </p:cNvPr>
          <p:cNvSpPr>
            <a:spLocks noGrp="1"/>
          </p:cNvSpPr>
          <p:nvPr/>
        </p:nvSpPr>
        <p:spPr>
          <a:xfrm>
            <a:off x="1662266" y="2453267"/>
            <a:ext cx="9004590" cy="1000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Proxima Nova"/>
              </a:rPr>
              <a:t>Once you have numbers, you can do math with them!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967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E1BB73-F8C5-48DD-9A57-027FF4D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DA9DA-ADAB-425C-96B7-D14B300CC0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DCF45C-C4D7-41A9-AF72-656477B55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73884"/>
              </p:ext>
            </p:extLst>
          </p:nvPr>
        </p:nvGraphicFramePr>
        <p:xfrm>
          <a:off x="1027771" y="1714112"/>
          <a:ext cx="9855820" cy="430754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8172">
                  <a:extLst>
                    <a:ext uri="{9D8B030D-6E8A-4147-A177-3AD203B41FA5}">
                      <a16:colId xmlns:a16="http://schemas.microsoft.com/office/drawing/2014/main" val="847759916"/>
                    </a:ext>
                  </a:extLst>
                </a:gridCol>
                <a:gridCol w="2887895">
                  <a:extLst>
                    <a:ext uri="{9D8B030D-6E8A-4147-A177-3AD203B41FA5}">
                      <a16:colId xmlns:a16="http://schemas.microsoft.com/office/drawing/2014/main" val="531252516"/>
                    </a:ext>
                  </a:extLst>
                </a:gridCol>
                <a:gridCol w="4949753">
                  <a:extLst>
                    <a:ext uri="{9D8B030D-6E8A-4147-A177-3AD203B41FA5}">
                      <a16:colId xmlns:a16="http://schemas.microsoft.com/office/drawing/2014/main" val="2170930178"/>
                    </a:ext>
                  </a:extLst>
                </a:gridCol>
              </a:tblGrid>
              <a:tr h="607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 dirty="0">
                          <a:solidFill>
                            <a:srgbClr val="333333"/>
                          </a:solidFill>
                          <a:latin typeface="Segoe UI Semibold" panose="020B0702040204020203" pitchFamily="34" charset="0"/>
                          <a:ea typeface="Proxima Nova"/>
                          <a:cs typeface="Segoe UI Semibold" panose="020B0702040204020203" pitchFamily="34" charset="0"/>
                          <a:sym typeface="Proxima Nova"/>
                        </a:rPr>
                        <a:t>Example</a:t>
                      </a:r>
                      <a:endParaRPr sz="1500" b="1" dirty="0">
                        <a:solidFill>
                          <a:srgbClr val="333333"/>
                        </a:solidFill>
                        <a:latin typeface="Segoe UI Semibold" panose="020B0702040204020203" pitchFamily="34" charset="0"/>
                        <a:ea typeface="Proxima Nova"/>
                        <a:cs typeface="Segoe UI Semibold" panose="020B0702040204020203" pitchFamily="34" charset="0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333333"/>
                          </a:solidFill>
                          <a:latin typeface="Segoe UI Semibold" panose="020B0702040204020203" pitchFamily="34" charset="0"/>
                          <a:ea typeface="Proxima Nova"/>
                          <a:cs typeface="Segoe UI Semibold" panose="020B0702040204020203" pitchFamily="34" charset="0"/>
                          <a:sym typeface="Proxima Nova"/>
                        </a:rPr>
                        <a:t>Name</a:t>
                      </a:r>
                      <a:endParaRPr sz="1500" b="1" dirty="0">
                        <a:solidFill>
                          <a:srgbClr val="333333"/>
                        </a:solidFill>
                        <a:latin typeface="Segoe UI Semibold" panose="020B0702040204020203" pitchFamily="34" charset="0"/>
                        <a:ea typeface="Proxima Nova"/>
                        <a:cs typeface="Segoe UI Semibold" panose="020B0702040204020203" pitchFamily="34" charset="0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333333"/>
                          </a:solidFill>
                          <a:latin typeface="Segoe UI Semibold" panose="020B0702040204020203" pitchFamily="34" charset="0"/>
                          <a:ea typeface="Proxima Nova"/>
                          <a:cs typeface="Segoe UI Semibold" panose="020B0702040204020203" pitchFamily="34" charset="0"/>
                          <a:sym typeface="Proxima Nova"/>
                        </a:rPr>
                        <a:t>Result</a:t>
                      </a:r>
                      <a:endParaRPr sz="1500" b="1" dirty="0">
                        <a:solidFill>
                          <a:srgbClr val="333333"/>
                        </a:solidFill>
                        <a:latin typeface="Segoe UI Semibold" panose="020B0702040204020203" pitchFamily="34" charset="0"/>
                        <a:ea typeface="Proxima Nova"/>
                        <a:cs typeface="Segoe UI Semibold" panose="020B0702040204020203" pitchFamily="34" charset="0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829777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-a</a:t>
                      </a:r>
                      <a:endParaRPr sz="1800" b="1" dirty="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Negation 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Opposite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800" b="1" dirty="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94443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a+b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Addition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 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444876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a-b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Subtraction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Difference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837716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a*b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Multiplication</a:t>
                      </a:r>
                      <a:endParaRPr sz="150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865822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a/b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Division</a:t>
                      </a:r>
                      <a:endParaRPr sz="150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Quotient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633632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a%b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Modulus</a:t>
                      </a:r>
                      <a:endParaRPr sz="150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Remainder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divided by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82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5238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</a:p>
            <a:p>
              <a:pPr lvl="0"/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&lt;!-- LINK FOR JS FILE --&gt;</a:t>
              </a:r>
            </a:p>
            <a:p>
              <a:pPr lvl="0"/>
              <a:r>
                <a:rPr lang="en-US" sz="20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&lt;script </a:t>
              </a:r>
              <a:r>
                <a:rPr lang="en-US" sz="2000" b="1" dirty="0" err="1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src</a:t>
              </a:r>
              <a:r>
                <a:rPr lang="en-US" sz="20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20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"mycode.js"</a:t>
              </a:r>
              <a:r>
                <a:rPr lang="en-US" sz="20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E840BBD9-5237-48D1-B2DF-460FED389995}"/>
              </a:ext>
            </a:extLst>
          </p:cNvPr>
          <p:cNvSpPr>
            <a:spLocks noGrp="1"/>
          </p:cNvSpPr>
          <p:nvPr/>
        </p:nvSpPr>
        <p:spPr>
          <a:xfrm>
            <a:off x="1808637" y="1483897"/>
            <a:ext cx="9004590" cy="1696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ym typeface="Proxima Nova"/>
              </a:rPr>
              <a:t>Create two variables and try some arithmetic operators. Don't forget to display your results!</a:t>
            </a:r>
          </a:p>
          <a:p>
            <a:r>
              <a:rPr lang="en-US" sz="2200" dirty="0">
                <a:sym typeface="Proxima Nova"/>
              </a:rPr>
              <a:t>You can run it in </a:t>
            </a:r>
            <a:r>
              <a:rPr lang="en-US" sz="22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mycode.js.</a:t>
            </a:r>
            <a:endParaRPr lang="en-US" sz="2200" dirty="0">
              <a:solidFill>
                <a:srgbClr val="5355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sz="2500" dirty="0">
              <a:sym typeface="Proxima Nova"/>
            </a:endParaRPr>
          </a:p>
          <a:p>
            <a:endParaRPr lang="en-US" dirty="0">
              <a:sym typeface="Proxima Nov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6948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Strings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667175" y="2050353"/>
            <a:ext cx="9027189" cy="1499137"/>
            <a:chOff x="1754557" y="2003742"/>
            <a:chExt cx="9027189" cy="1499137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754558" y="2003742"/>
              <a:ext cx="9027187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Variables can be strings (groups of characters). You put your string in single or double quotes.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54557" y="2985534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'Fluffy'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667173" y="3887251"/>
            <a:ext cx="9027190" cy="1495674"/>
            <a:chOff x="1847190" y="1964080"/>
            <a:chExt cx="9027190" cy="1495674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847191" y="1964080"/>
              <a:ext cx="9027189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If you want to use a quote in your string, you'll need to escape it with a backslash.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847190" y="2942409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'I\'d like to use an apostrophe'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6334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String Operators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662266" y="2444861"/>
            <a:ext cx="9027189" cy="2539552"/>
            <a:chOff x="1754559" y="2475924"/>
            <a:chExt cx="9027189" cy="253955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754561" y="2475924"/>
              <a:ext cx="9027187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You can put strings together with a </a:t>
              </a:r>
              <a:r>
                <a:rPr lang="en" sz="24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, the concatenation operator.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54559" y="3512639"/>
              <a:ext cx="9027189" cy="1502837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'Fluffy 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fullName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-US" b="1" dirty="0" err="1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McDougle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fullName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 </a:t>
              </a:r>
              <a:r>
                <a:rPr lang="en-US" b="1" dirty="0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Outputs 'Fluffy </a:t>
              </a:r>
              <a:r>
                <a:rPr lang="en-US" b="1" dirty="0" err="1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McDougle</a:t>
              </a:r>
              <a:r>
                <a:rPr lang="en-US" b="1" dirty="0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968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String Operators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662266" y="2444861"/>
            <a:ext cx="9027189" cy="2539552"/>
            <a:chOff x="1754559" y="2475924"/>
            <a:chExt cx="9027189" cy="253955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754561" y="2475924"/>
              <a:ext cx="9027187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You can also use </a:t>
              </a:r>
              <a:r>
                <a:rPr lang="en" sz="24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+= </a:t>
              </a: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to add things to the end of a string.</a:t>
              </a:r>
            </a:p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endParaRPr lang="en-US" sz="24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54559" y="3512639"/>
              <a:ext cx="9027189" cy="1502837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'Admiral 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+=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'Snuggles'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 </a:t>
              </a:r>
              <a:r>
                <a:rPr lang="en-US" b="1" dirty="0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Outputs 'Admiral Snuggles'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7992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53891" y="914400"/>
            <a:ext cx="6655249" cy="569421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Agenda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Overview</a:t>
            </a:r>
            <a:r>
              <a:rPr lang="en-US" sz="2000" dirty="0">
                <a:solidFill>
                  <a:srgbClr val="1A7282"/>
                </a:solidFill>
              </a:rPr>
              <a:t> </a:t>
            </a: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of HTML, CSS, and 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What you can do with JavaScript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Script Tags and Files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Statements and Comments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Variables, naming variables, and variable values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Arithmetic Operators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Strings and Concatenate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4269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 err="1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ConCATenate</a:t>
              </a:r>
              <a:endParaRPr lang="en-US" sz="3200" dirty="0">
                <a:solidFill>
                  <a:schemeClr val="bg1"/>
                </a:solidFill>
                <a:latin typeface="Source Sans Pro Semibold" panose="020B0603030403020204" pitchFamily="34" charset="0"/>
                <a:sym typeface="Proxima Nova"/>
              </a:endParaRPr>
            </a:p>
          </p:txBody>
        </p:sp>
      </p:grpSp>
      <p:pic>
        <p:nvPicPr>
          <p:cNvPr id="10" name="Google Shape;493;p54" descr="Cat jumping on another cat.">
            <a:extLst>
              <a:ext uri="{FF2B5EF4-FFF2-40B4-BE49-F238E27FC236}">
                <a16:creationId xmlns:a16="http://schemas.microsoft.com/office/drawing/2014/main" id="{97784F4F-FE22-4D20-A262-7E36E8AF67B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108" y="1892887"/>
            <a:ext cx="6151783" cy="4104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24412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Concatenate</a:t>
              </a:r>
            </a:p>
          </p:txBody>
        </p:sp>
      </p:grp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662266" y="3481576"/>
            <a:ext cx="9027189" cy="1502837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kittensName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'Admiral 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kittensName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'Snuggles'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kittensName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US" b="1" dirty="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 Outputs 'Admiral Snuggles'</a:t>
            </a:r>
            <a:endParaRPr lang="en-US" b="1" dirty="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6F790E3-C5C0-4F9D-A21D-E43D05C73F00}"/>
              </a:ext>
            </a:extLst>
          </p:cNvPr>
          <p:cNvSpPr>
            <a:spLocks noGrp="1"/>
          </p:cNvSpPr>
          <p:nvPr/>
        </p:nvSpPr>
        <p:spPr>
          <a:xfrm>
            <a:off x="1662266" y="2154220"/>
            <a:ext cx="9004590" cy="1218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500" dirty="0">
                <a:sym typeface="Proxima Nova"/>
              </a:rPr>
              <a:t>+ operator. The + operator does string concatenation as soon as one of its operands is a string. Then the other operand is converted to string.</a:t>
            </a:r>
          </a:p>
          <a:p>
            <a:pPr>
              <a:lnSpc>
                <a:spcPct val="120000"/>
              </a:lnSpc>
            </a:pPr>
            <a:r>
              <a:rPr lang="en-US" sz="2500" dirty="0">
                <a:sym typeface="Proxima Nova"/>
              </a:rPr>
              <a:t>Joining an array of strings. Collect the strings to be concatenated in an array and join it afterwards.</a:t>
            </a:r>
            <a:endParaRPr lang="en-US" sz="2900" dirty="0">
              <a:sym typeface="Proxima Nova"/>
            </a:endParaRPr>
          </a:p>
          <a:p>
            <a:endParaRPr lang="en-US" dirty="0">
              <a:sym typeface="Proxima Nov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3366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3268444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4185195"/>
            <a:ext cx="10334802" cy="2476092"/>
            <a:chOff x="4680922" y="2690566"/>
            <a:chExt cx="4092444" cy="2178171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2690566"/>
              <a:ext cx="4042200" cy="2018588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2929226"/>
              <a:ext cx="4042200" cy="1939511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numberOfFruit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sz="1600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typeOfFruit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'bananas'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allTheFruit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'I have 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numberOfFruit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 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typeOfFruit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'!'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allTheFruit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sz="1200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E840BBD9-5237-48D1-B2DF-460FED389995}"/>
              </a:ext>
            </a:extLst>
          </p:cNvPr>
          <p:cNvSpPr>
            <a:spLocks noGrp="1"/>
          </p:cNvSpPr>
          <p:nvPr/>
        </p:nvSpPr>
        <p:spPr>
          <a:xfrm>
            <a:off x="1800299" y="1554407"/>
            <a:ext cx="9004590" cy="2078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Create two variables, a first name and a last name, and then put them together to make a full name. Don't forget to display your results!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You can use concatenation to mix strings and numbers. When you do this, JavaScript will treat the number like a string.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You can run it in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mycode.js.</a:t>
            </a:r>
            <a:endParaRPr lang="en-US" sz="25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5404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4"/>
            <a:ext cx="10351477" cy="5383879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More Practice</a:t>
              </a:r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E840BBD9-5237-48D1-B2DF-460FED389995}"/>
              </a:ext>
            </a:extLst>
          </p:cNvPr>
          <p:cNvSpPr>
            <a:spLocks noGrp="1"/>
          </p:cNvSpPr>
          <p:nvPr/>
        </p:nvSpPr>
        <p:spPr>
          <a:xfrm>
            <a:off x="1808637" y="2265395"/>
            <a:ext cx="9004590" cy="2582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ym typeface="Proxima Nova"/>
              </a:rPr>
              <a:t>Create a program to calculate the tip at a restaurant. It should: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Have variables for the bill pre-tip and the tip percentage.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Calculate the total bill.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Output a sentence like "Your total bill, with tip, is $14.75".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ym typeface="Proxima Nova"/>
              </a:rPr>
              <a:t>Bonus</a:t>
            </a:r>
            <a:r>
              <a:rPr lang="en-US" sz="2400" dirty="0">
                <a:sym typeface="Proxima Nova"/>
              </a:rPr>
              <a:t>: Use </a:t>
            </a:r>
            <a:r>
              <a:rPr lang="en-US" sz="2400" b="1" dirty="0" err="1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toFixed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ym typeface="Proxima Nova"/>
              </a:rPr>
              <a:t>to round the bill total to 2 decimals.</a:t>
            </a:r>
          </a:p>
          <a:p>
            <a:pPr>
              <a:lnSpc>
                <a:spcPct val="120000"/>
              </a:lnSpc>
            </a:pP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1027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08707" y="2214562"/>
            <a:ext cx="6570663" cy="2428875"/>
          </a:xfrm>
        </p:spPr>
        <p:txBody>
          <a:bodyPr>
            <a:normAutofit/>
          </a:bodyPr>
          <a:lstStyle/>
          <a:p>
            <a:r>
              <a:rPr lang="en-US" sz="8500" b="1" dirty="0"/>
              <a:t>Thank You!</a:t>
            </a:r>
          </a:p>
          <a:p>
            <a:r>
              <a:rPr lang="en-US" sz="3200" b="1" dirty="0"/>
              <a:t>Denise Nguyen</a:t>
            </a:r>
          </a:p>
          <a:p>
            <a:r>
              <a:rPr lang="en-US" sz="3200" dirty="0" err="1"/>
              <a:t>dnguyen@fmtconsultants.com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984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BAB13-0267-4D53-A2FB-6608F22BCD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62F97D-AEDC-4EB7-82C7-9A67D501CA90}"/>
              </a:ext>
            </a:extLst>
          </p:cNvPr>
          <p:cNvGrpSpPr/>
          <p:nvPr/>
        </p:nvGrpSpPr>
        <p:grpSpPr>
          <a:xfrm>
            <a:off x="2098830" y="1043666"/>
            <a:ext cx="7994340" cy="4770668"/>
            <a:chOff x="2147440" y="1312067"/>
            <a:chExt cx="7994340" cy="4770668"/>
          </a:xfrm>
        </p:grpSpPr>
        <p:sp>
          <p:nvSpPr>
            <p:cNvPr id="7" name="Rounded Rectangle 14">
              <a:extLst>
                <a:ext uri="{FF2B5EF4-FFF2-40B4-BE49-F238E27FC236}">
                  <a16:creationId xmlns:a16="http://schemas.microsoft.com/office/drawing/2014/main" id="{538BEE92-1F96-4B91-9BC1-B5D47856838C}"/>
                </a:ext>
              </a:extLst>
            </p:cNvPr>
            <p:cNvSpPr/>
            <p:nvPr/>
          </p:nvSpPr>
          <p:spPr>
            <a:xfrm>
              <a:off x="2285756" y="1376264"/>
              <a:ext cx="7856024" cy="4706471"/>
            </a:xfrm>
            <a:prstGeom prst="roundRect">
              <a:avLst>
                <a:gd name="adj" fmla="val 10938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15">
              <a:extLst>
                <a:ext uri="{FF2B5EF4-FFF2-40B4-BE49-F238E27FC236}">
                  <a16:creationId xmlns:a16="http://schemas.microsoft.com/office/drawing/2014/main" id="{1A341D88-322E-44E2-882D-5C0B0DFD3C2A}"/>
                </a:ext>
              </a:extLst>
            </p:cNvPr>
            <p:cNvSpPr/>
            <p:nvPr/>
          </p:nvSpPr>
          <p:spPr>
            <a:xfrm>
              <a:off x="2147440" y="1312067"/>
              <a:ext cx="7856024" cy="4706471"/>
            </a:xfrm>
            <a:prstGeom prst="roundRect">
              <a:avLst>
                <a:gd name="adj" fmla="val 1268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" sz="5400" dirty="0">
                  <a:solidFill>
                    <a:srgbClr val="076677"/>
                  </a:solidFill>
                  <a:latin typeface="Source Sans Pro Semibold" panose="020B0603030403020204" pitchFamily="34" charset="0"/>
                  <a:sym typeface="Proxima Nova"/>
                </a:rPr>
                <a:t>What is JavaScript?</a:t>
              </a:r>
              <a:endParaRPr lang="en-US" sz="5400" dirty="0">
                <a:solidFill>
                  <a:srgbClr val="076677"/>
                </a:solidFill>
                <a:latin typeface="Source Sans Pro Semibold" panose="020B0603030403020204" pitchFamily="34" charset="0"/>
              </a:endParaRPr>
            </a:p>
          </p:txBody>
        </p:sp>
      </p:grpSp>
      <p:pic>
        <p:nvPicPr>
          <p:cNvPr id="16" name="Google Shape;142;p20" descr="Image result for not java PNG">
            <a:extLst>
              <a:ext uri="{FF2B5EF4-FFF2-40B4-BE49-F238E27FC236}">
                <a16:creationId xmlns:a16="http://schemas.microsoft.com/office/drawing/2014/main" id="{7DB18172-729B-4F32-9A93-9A0A94FF91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42" y="2132023"/>
            <a:ext cx="2464991" cy="24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81FB59-CB27-434C-A9F4-2B33709024AD}"/>
              </a:ext>
            </a:extLst>
          </p:cNvPr>
          <p:cNvSpPr/>
          <p:nvPr/>
        </p:nvSpPr>
        <p:spPr>
          <a:xfrm>
            <a:off x="4038600" y="4595873"/>
            <a:ext cx="38803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i="1" dirty="0">
                <a:solidFill>
                  <a:srgbClr val="F15E51"/>
                </a:solidFill>
                <a:latin typeface="Proxima Nova"/>
                <a:ea typeface="Proxima Nova"/>
                <a:cs typeface="Proxima Nova"/>
                <a:sym typeface="Proxima Nova"/>
              </a:rPr>
              <a:t>JavaScript is not Java</a:t>
            </a:r>
          </a:p>
        </p:txBody>
      </p:sp>
    </p:spTree>
    <p:extLst>
      <p:ext uri="{BB962C8B-B14F-4D97-AF65-F5344CB8AC3E}">
        <p14:creationId xmlns:p14="http://schemas.microsoft.com/office/powerpoint/2010/main" val="20308077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BDEA4-D797-4729-BD93-6D095254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works with HTML &amp; CSS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29AA4-FF2F-4D9E-91A1-9F49D432F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7" name="Google Shape;169;p22" descr="Image result for JavaScript works with HTML &amp; CSS">
            <a:extLst>
              <a:ext uri="{FF2B5EF4-FFF2-40B4-BE49-F238E27FC236}">
                <a16:creationId xmlns:a16="http://schemas.microsoft.com/office/drawing/2014/main" id="{C4135CA9-8DBD-414A-BD28-6FDFA38B901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11" y="1131221"/>
            <a:ext cx="6026819" cy="526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0;p22" descr="Image result for JavaScript works with HTML &amp; CSS">
            <a:extLst>
              <a:ext uri="{FF2B5EF4-FFF2-40B4-BE49-F238E27FC236}">
                <a16:creationId xmlns:a16="http://schemas.microsoft.com/office/drawing/2014/main" id="{3B0DCD94-ED65-4781-B4D9-8D4B7305B32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6494286" y="3226222"/>
            <a:ext cx="3740471" cy="2258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65300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BDEA4-D797-4729-BD93-6D095254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29AA4-FF2F-4D9E-91A1-9F49D432F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76533-8CB9-47DA-ABCF-7BAB0097F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39" y="1564825"/>
            <a:ext cx="10515600" cy="412629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client-side processing language. </a:t>
            </a:r>
          </a:p>
          <a:p>
            <a:pPr fontAlgn="base"/>
            <a:r>
              <a:rPr lang="en-US" dirty="0"/>
              <a:t>A browser reads the code and runs it directly.</a:t>
            </a:r>
          </a:p>
          <a:p>
            <a:pPr fontAlgn="base"/>
            <a:r>
              <a:rPr lang="en-US" dirty="0"/>
              <a:t>Interfaces with HTML &amp; CSS.</a:t>
            </a:r>
          </a:p>
          <a:p>
            <a:pPr fontAlgn="base"/>
            <a:r>
              <a:rPr lang="en-US" dirty="0"/>
              <a:t>Lets you build dynamic web pages that respond to input from users.</a:t>
            </a:r>
          </a:p>
        </p:txBody>
      </p:sp>
    </p:spTree>
    <p:extLst>
      <p:ext uri="{BB962C8B-B14F-4D97-AF65-F5344CB8AC3E}">
        <p14:creationId xmlns:p14="http://schemas.microsoft.com/office/powerpoint/2010/main" val="185257378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BAB13-0267-4D53-A2FB-6608F22BCD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62F97D-AEDC-4EB7-82C7-9A67D501CA90}"/>
              </a:ext>
            </a:extLst>
          </p:cNvPr>
          <p:cNvGrpSpPr/>
          <p:nvPr/>
        </p:nvGrpSpPr>
        <p:grpSpPr>
          <a:xfrm>
            <a:off x="2098830" y="1043666"/>
            <a:ext cx="7994340" cy="4770668"/>
            <a:chOff x="2147440" y="1312067"/>
            <a:chExt cx="7994340" cy="4770668"/>
          </a:xfrm>
        </p:grpSpPr>
        <p:sp>
          <p:nvSpPr>
            <p:cNvPr id="7" name="Rounded Rectangle 14">
              <a:extLst>
                <a:ext uri="{FF2B5EF4-FFF2-40B4-BE49-F238E27FC236}">
                  <a16:creationId xmlns:a16="http://schemas.microsoft.com/office/drawing/2014/main" id="{538BEE92-1F96-4B91-9BC1-B5D47856838C}"/>
                </a:ext>
              </a:extLst>
            </p:cNvPr>
            <p:cNvSpPr/>
            <p:nvPr/>
          </p:nvSpPr>
          <p:spPr>
            <a:xfrm>
              <a:off x="2285756" y="1376264"/>
              <a:ext cx="7856024" cy="4706471"/>
            </a:xfrm>
            <a:prstGeom prst="roundRect">
              <a:avLst>
                <a:gd name="adj" fmla="val 10938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15">
              <a:extLst>
                <a:ext uri="{FF2B5EF4-FFF2-40B4-BE49-F238E27FC236}">
                  <a16:creationId xmlns:a16="http://schemas.microsoft.com/office/drawing/2014/main" id="{1A341D88-322E-44E2-882D-5C0B0DFD3C2A}"/>
                </a:ext>
              </a:extLst>
            </p:cNvPr>
            <p:cNvSpPr/>
            <p:nvPr/>
          </p:nvSpPr>
          <p:spPr>
            <a:xfrm>
              <a:off x="2147440" y="1312067"/>
              <a:ext cx="7856024" cy="4706471"/>
            </a:xfrm>
            <a:prstGeom prst="roundRect">
              <a:avLst>
                <a:gd name="adj" fmla="val 1268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5400" dirty="0">
                  <a:solidFill>
                    <a:srgbClr val="076677"/>
                  </a:solidFill>
                  <a:latin typeface="Source Sans Pro Semibold" panose="020B0603030403020204" pitchFamily="34" charset="0"/>
                  <a:sym typeface="Proxima Nova"/>
                </a:rPr>
                <a:t>What can JavaScript do?</a:t>
              </a:r>
              <a:endParaRPr lang="en-US" sz="5400" dirty="0">
                <a:solidFill>
                  <a:srgbClr val="076677"/>
                </a:solidFill>
                <a:latin typeface="Source Sans Pro Semibold" panose="020B0603030403020204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22FF9-D7A5-4CA6-8968-D3EAB651CDB4}"/>
              </a:ext>
            </a:extLst>
          </p:cNvPr>
          <p:cNvSpPr/>
          <p:nvPr/>
        </p:nvSpPr>
        <p:spPr>
          <a:xfrm>
            <a:off x="4303573" y="4666614"/>
            <a:ext cx="3487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i="1" dirty="0">
                <a:solidFill>
                  <a:srgbClr val="F05B62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find out! </a:t>
            </a:r>
          </a:p>
        </p:txBody>
      </p:sp>
      <p:grpSp>
        <p:nvGrpSpPr>
          <p:cNvPr id="13" name="Google Shape;187;p24">
            <a:extLst>
              <a:ext uri="{FF2B5EF4-FFF2-40B4-BE49-F238E27FC236}">
                <a16:creationId xmlns:a16="http://schemas.microsoft.com/office/drawing/2014/main" id="{D941CD21-9F2B-4BFC-818A-F4580C881392}"/>
              </a:ext>
            </a:extLst>
          </p:cNvPr>
          <p:cNvGrpSpPr/>
          <p:nvPr/>
        </p:nvGrpSpPr>
        <p:grpSpPr>
          <a:xfrm>
            <a:off x="4690749" y="2196045"/>
            <a:ext cx="2713284" cy="2298432"/>
            <a:chOff x="2583100" y="2973775"/>
            <a:chExt cx="461550" cy="437200"/>
          </a:xfrm>
        </p:grpSpPr>
        <p:sp>
          <p:nvSpPr>
            <p:cNvPr id="14" name="Google Shape;188;p24">
              <a:extLst>
                <a:ext uri="{FF2B5EF4-FFF2-40B4-BE49-F238E27FC236}">
                  <a16:creationId xmlns:a16="http://schemas.microsoft.com/office/drawing/2014/main" id="{16194D5E-B8CA-4A87-A295-F9C8590FB61C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solidFill>
              <a:srgbClr val="F05B62"/>
            </a:solidFill>
            <a:ln w="19050" cap="rnd" cmpd="sng">
              <a:solidFill>
                <a:srgbClr val="F05B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9;p24">
              <a:extLst>
                <a:ext uri="{FF2B5EF4-FFF2-40B4-BE49-F238E27FC236}">
                  <a16:creationId xmlns:a16="http://schemas.microsoft.com/office/drawing/2014/main" id="{B0AA40B3-1F54-44ED-BFDE-849923CFC4D2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solidFill>
              <a:srgbClr val="F05B62"/>
            </a:solidFill>
            <a:ln w="19050" cap="rnd" cmpd="sng">
              <a:solidFill>
                <a:srgbClr val="F05B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73136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0;p25">
            <a:extLst>
              <a:ext uri="{FF2B5EF4-FFF2-40B4-BE49-F238E27FC236}">
                <a16:creationId xmlns:a16="http://schemas.microsoft.com/office/drawing/2014/main" id="{45D3DDD8-EBD5-40EA-AF4D-918095FCB681}"/>
              </a:ext>
            </a:extLst>
          </p:cNvPr>
          <p:cNvSpPr/>
          <p:nvPr/>
        </p:nvSpPr>
        <p:spPr>
          <a:xfrm>
            <a:off x="2642299" y="5698629"/>
            <a:ext cx="7135669" cy="763329"/>
          </a:xfrm>
          <a:prstGeom prst="roundRect">
            <a:avLst>
              <a:gd name="adj" fmla="val 16667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203;p25" descr="https://gyazo.com/01b0065c2feee682dbffe3d7bf4e5545">
            <a:extLst>
              <a:ext uri="{FF2B5EF4-FFF2-40B4-BE49-F238E27FC236}">
                <a16:creationId xmlns:a16="http://schemas.microsoft.com/office/drawing/2014/main" id="{151F1612-0E7C-4FD3-B515-E4870943A3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4402" y="1164735"/>
            <a:ext cx="6880954" cy="43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1;p25">
            <a:extLst>
              <a:ext uri="{FF2B5EF4-FFF2-40B4-BE49-F238E27FC236}">
                <a16:creationId xmlns:a16="http://schemas.microsoft.com/office/drawing/2014/main" id="{285FD9C8-1A39-4366-AB07-E99C061E77D1}"/>
              </a:ext>
            </a:extLst>
          </p:cNvPr>
          <p:cNvSpPr/>
          <p:nvPr/>
        </p:nvSpPr>
        <p:spPr>
          <a:xfrm>
            <a:off x="2544402" y="5606171"/>
            <a:ext cx="7135669" cy="763329"/>
          </a:xfrm>
          <a:prstGeom prst="roundRect">
            <a:avLst>
              <a:gd name="adj" fmla="val 16667"/>
            </a:avLst>
          </a:prstGeom>
          <a:solidFill>
            <a:srgbClr val="F15E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bg1"/>
                </a:solidFill>
                <a:latin typeface="Source Sans Pro Semibold" panose="020B0603030403020204" pitchFamily="34" charset="0"/>
                <a:sym typeface="Proxima Nova"/>
              </a:rPr>
              <a:t>Image Lightboxes</a:t>
            </a:r>
          </a:p>
        </p:txBody>
      </p:sp>
    </p:spTree>
    <p:extLst>
      <p:ext uri="{BB962C8B-B14F-4D97-AF65-F5344CB8AC3E}">
        <p14:creationId xmlns:p14="http://schemas.microsoft.com/office/powerpoint/2010/main" val="4631965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FFFFF"/>
      </a:lt1>
      <a:dk2>
        <a:srgbClr val="073B44"/>
      </a:dk2>
      <a:lt2>
        <a:srgbClr val="F2F3F3"/>
      </a:lt2>
      <a:accent1>
        <a:srgbClr val="076677"/>
      </a:accent1>
      <a:accent2>
        <a:srgbClr val="FAF5EC"/>
      </a:accent2>
      <a:accent3>
        <a:srgbClr val="F15E50"/>
      </a:accent3>
      <a:accent4>
        <a:srgbClr val="E1C58E"/>
      </a:accent4>
      <a:accent5>
        <a:srgbClr val="F2E7D1"/>
      </a:accent5>
      <a:accent6>
        <a:srgbClr val="FAF5EC"/>
      </a:accent6>
      <a:hlink>
        <a:srgbClr val="E7F6FC"/>
      </a:hlink>
      <a:folHlink>
        <a:srgbClr val="CDE6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073B44"/>
    </a:dk2>
    <a:lt2>
      <a:srgbClr val="F2F3F3"/>
    </a:lt2>
    <a:accent1>
      <a:srgbClr val="076677"/>
    </a:accent1>
    <a:accent2>
      <a:srgbClr val="FAF5EC"/>
    </a:accent2>
    <a:accent3>
      <a:srgbClr val="F15E50"/>
    </a:accent3>
    <a:accent4>
      <a:srgbClr val="E1C58E"/>
    </a:accent4>
    <a:accent5>
      <a:srgbClr val="F2E7D1"/>
    </a:accent5>
    <a:accent6>
      <a:srgbClr val="FAF5EC"/>
    </a:accent6>
    <a:hlink>
      <a:srgbClr val="E7F6FC"/>
    </a:hlink>
    <a:folHlink>
      <a:srgbClr val="CDE6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2A3BD95C327244B1B17A4A5888627D" ma:contentTypeVersion="4" ma:contentTypeDescription="Create a new document." ma:contentTypeScope="" ma:versionID="42f82ce9bce4824e17e9601923fd08e1">
  <xsd:schema xmlns:xsd="http://www.w3.org/2001/XMLSchema" xmlns:xs="http://www.w3.org/2001/XMLSchema" xmlns:p="http://schemas.microsoft.com/office/2006/metadata/properties" xmlns:ns2="3deeeb1f-1e59-496b-b7ab-16f50d262e4b" xmlns:ns3="78d4e9b2-1dd1-464c-af55-a672af38df11" targetNamespace="http://schemas.microsoft.com/office/2006/metadata/properties" ma:root="true" ma:fieldsID="1f1e3bbee88ff9ccc34a461015b3d09c" ns2:_="" ns3:_="">
    <xsd:import namespace="3deeeb1f-1e59-496b-b7ab-16f50d262e4b"/>
    <xsd:import namespace="78d4e9b2-1dd1-464c-af55-a672af38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eeeb1f-1e59-496b-b7ab-16f50d262e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d4e9b2-1dd1-464c-af55-a672af38df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FE8D53-4DEF-4B8B-8BEF-DA2F97EEAC5A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8d4e9b2-1dd1-464c-af55-a672af38df11"/>
    <ds:schemaRef ds:uri="3deeeb1f-1e59-496b-b7ab-16f50d262e4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2D043E7-95C9-45C4-9521-1C2767CFC8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eeeb1f-1e59-496b-b7ab-16f50d262e4b"/>
    <ds:schemaRef ds:uri="78d4e9b2-1dd1-464c-af55-a672af38df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399453-40A5-4C4A-B61D-B96689B16A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6447</TotalTime>
  <Words>1823</Words>
  <Application>Microsoft Office PowerPoint</Application>
  <PresentationFormat>Widescreen</PresentationFormat>
  <Paragraphs>297</Paragraphs>
  <Slides>44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Courier New</vt:lpstr>
      <vt:lpstr>Calibri</vt:lpstr>
      <vt:lpstr>Segoe UI Light</vt:lpstr>
      <vt:lpstr>Proxima Nova</vt:lpstr>
      <vt:lpstr>Segoe UI Semilight</vt:lpstr>
      <vt:lpstr>Segoe UI Semibold</vt:lpstr>
      <vt:lpstr>Source Sans Pro Semibold</vt:lpstr>
      <vt:lpstr>Source Sans Pro</vt:lpstr>
      <vt:lpstr>Arial</vt:lpstr>
      <vt:lpstr>Wingdings</vt:lpstr>
      <vt:lpstr>Century Gothic</vt:lpstr>
      <vt:lpstr>Source Sans Pro ExtraLight</vt:lpstr>
      <vt:lpstr>Source Sans Pro Light</vt:lpstr>
      <vt:lpstr>Signika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works with HTML &amp; CSS</vt:lpstr>
      <vt:lpstr>What is JavaScript?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setup to start coding (:</vt:lpstr>
      <vt:lpstr>PowerPoint Presentation</vt:lpstr>
      <vt:lpstr>PowerPoint Presentation</vt:lpstr>
      <vt:lpstr>Computers need simple, clear instructions</vt:lpstr>
      <vt:lpstr>PowerPoint Presentation</vt:lpstr>
      <vt:lpstr>OVERVIEW OF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CODE TOGETHER!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Arithmetic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FMT Master Slide Deck 2019</dc:title>
  <dc:creator>Sehmi Lee</dc:creator>
  <cp:lastModifiedBy>Denise Nguyen</cp:lastModifiedBy>
  <cp:revision>261</cp:revision>
  <cp:lastPrinted>2018-10-29T21:49:15Z</cp:lastPrinted>
  <dcterms:modified xsi:type="dcterms:W3CDTF">2019-01-31T00:55:47Z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0x010100452A3BD95C327244B1B17A4A5888627D</vt:lpwstr>
  </property>
</Properties>
</file>